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7" d="100"/>
          <a:sy n="97" d="100"/>
        </p:scale>
        <p:origin x="33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88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Traffic flow is a fundamental measurement reflecting the state of the highway. If it can be predicted accurately in advance, traffic management authorities will be able to guide vehicles more reasonably to enhance the running efficiency of the highway network. Highway traffic flow forecasting is a typical problem of spatial-temporal data forecasting. Traffic data are recorded at fixed points in time and at fixed locations distributed </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hyperlink" Target="http://r.p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s://doi.org/10.1609/aaai.v33i01.330192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hyperlink" Target="https://doi.org/10.1109/TKDE.2021.3056502" TargetMode="External"/><Relationship Id="rId4" Type="http://schemas.openxmlformats.org/officeDocument/2006/relationships/hyperlink" Target="https://proceedings.mlr.press/v162/lan22a.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pic>
        <p:nvPicPr>
          <p:cNvPr id="6" name="Image 2" descr="preencoded.png"/>
          <p:cNvPicPr>
            <a:picLocks noChangeAspect="1"/>
          </p:cNvPicPr>
          <p:nvPr/>
        </p:nvPicPr>
        <p:blipFill>
          <a:blip r:embed="rId5"/>
          <a:stretch>
            <a:fillRect/>
          </a:stretch>
        </p:blipFill>
        <p:spPr>
          <a:xfrm>
            <a:off x="864037" y="2431852"/>
            <a:ext cx="2800945" cy="1418153"/>
          </a:xfrm>
          <a:prstGeom prst="rect">
            <a:avLst/>
          </a:prstGeom>
        </p:spPr>
      </p:pic>
      <p:sp>
        <p:nvSpPr>
          <p:cNvPr id="7" name="Text 2"/>
          <p:cNvSpPr/>
          <p:nvPr/>
        </p:nvSpPr>
        <p:spPr>
          <a:xfrm>
            <a:off x="864037" y="4220289"/>
            <a:ext cx="8855512"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Traffic Flow Prediction System</a:t>
            </a:r>
            <a:endParaRPr lang="en-US" sz="5116" dirty="0"/>
          </a:p>
        </p:txBody>
      </p:sp>
      <p:sp>
        <p:nvSpPr>
          <p:cNvPr id="8" name="Text 3"/>
          <p:cNvSpPr/>
          <p:nvPr/>
        </p:nvSpPr>
        <p:spPr>
          <a:xfrm>
            <a:off x="864037" y="5402699"/>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by Team 1</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357961"/>
          </a:xfrm>
          <a:prstGeom prst="rect">
            <a:avLst/>
          </a:prstGeom>
          <a:solidFill>
            <a:srgbClr val="EEEFF5"/>
          </a:solidFill>
          <a:ln/>
        </p:spPr>
      </p:sp>
      <p:sp>
        <p:nvSpPr>
          <p:cNvPr id="4" name="Text 1"/>
          <p:cNvSpPr/>
          <p:nvPr/>
        </p:nvSpPr>
        <p:spPr>
          <a:xfrm>
            <a:off x="2346603" y="475178"/>
            <a:ext cx="6233993" cy="568523"/>
          </a:xfrm>
          <a:prstGeom prst="rect">
            <a:avLst/>
          </a:prstGeom>
          <a:noFill/>
          <a:ln/>
        </p:spPr>
        <p:txBody>
          <a:bodyPr wrap="none" rtlCol="0" anchor="t"/>
          <a:lstStyle/>
          <a:p>
            <a:pPr marL="0" indent="0">
              <a:lnSpc>
                <a:spcPts val="4476"/>
              </a:lnSpc>
              <a:buNone/>
            </a:pPr>
            <a:r>
              <a:rPr lang="en-US" sz="3581" b="1" dirty="0">
                <a:solidFill>
                  <a:srgbClr val="7068F4"/>
                </a:solidFill>
                <a:latin typeface="Barlow" pitchFamily="34" charset="0"/>
                <a:ea typeface="Barlow" pitchFamily="34" charset="-122"/>
                <a:cs typeface="Barlow" pitchFamily="34" charset="-120"/>
              </a:rPr>
              <a:t>How is it implemented in code?</a:t>
            </a:r>
            <a:endParaRPr lang="en-US" sz="3581" dirty="0"/>
          </a:p>
        </p:txBody>
      </p:sp>
      <p:sp>
        <p:nvSpPr>
          <p:cNvPr id="5" name="Text 2"/>
          <p:cNvSpPr/>
          <p:nvPr/>
        </p:nvSpPr>
        <p:spPr>
          <a:xfrm>
            <a:off x="2346603" y="1302901"/>
            <a:ext cx="9937194" cy="276582"/>
          </a:xfrm>
          <a:prstGeom prst="rect">
            <a:avLst/>
          </a:prstGeom>
          <a:noFill/>
          <a:ln/>
        </p:spPr>
        <p:txBody>
          <a:bodyPr wrap="none" rtlCol="0" anchor="t"/>
          <a:lstStyle/>
          <a:p>
            <a:pPr marL="0" indent="0">
              <a:lnSpc>
                <a:spcPts val="2177"/>
              </a:lnSpc>
              <a:buNone/>
            </a:pPr>
            <a:r>
              <a:rPr lang="en-US" sz="1361" b="1" dirty="0">
                <a:solidFill>
                  <a:srgbClr val="272525"/>
                </a:solidFill>
                <a:latin typeface="Montserrat" pitchFamily="34" charset="0"/>
                <a:ea typeface="Montserrat" pitchFamily="34" charset="-122"/>
                <a:cs typeface="Montserrat" pitchFamily="34" charset="-120"/>
              </a:rPr>
              <a:t>The process of Spatial Attention Computation (L to R):</a:t>
            </a:r>
            <a:endParaRPr lang="en-US" sz="1361" dirty="0"/>
          </a:p>
        </p:txBody>
      </p:sp>
      <p:pic>
        <p:nvPicPr>
          <p:cNvPr id="6" name="Image 1" descr="preencoded.png"/>
          <p:cNvPicPr>
            <a:picLocks noChangeAspect="1"/>
          </p:cNvPicPr>
          <p:nvPr/>
        </p:nvPicPr>
        <p:blipFill>
          <a:blip r:embed="rId4"/>
          <a:stretch>
            <a:fillRect/>
          </a:stretch>
        </p:blipFill>
        <p:spPr>
          <a:xfrm>
            <a:off x="2346603" y="1773793"/>
            <a:ext cx="8641080" cy="1234440"/>
          </a:xfrm>
          <a:prstGeom prst="rect">
            <a:avLst/>
          </a:prstGeom>
        </p:spPr>
      </p:pic>
      <p:sp>
        <p:nvSpPr>
          <p:cNvPr id="7" name="Text 3"/>
          <p:cNvSpPr/>
          <p:nvPr/>
        </p:nvSpPr>
        <p:spPr>
          <a:xfrm>
            <a:off x="2346603" y="3202543"/>
            <a:ext cx="9937194" cy="276582"/>
          </a:xfrm>
          <a:prstGeom prst="rect">
            <a:avLst/>
          </a:prstGeom>
          <a:noFill/>
          <a:ln/>
        </p:spPr>
        <p:txBody>
          <a:bodyPr wrap="none" rtlCol="0" anchor="t"/>
          <a:lstStyle/>
          <a:p>
            <a:pPr marL="0" indent="0">
              <a:lnSpc>
                <a:spcPts val="2177"/>
              </a:lnSpc>
              <a:buNone/>
            </a:pPr>
            <a:r>
              <a:rPr lang="en-US" sz="1361" b="1" dirty="0">
                <a:solidFill>
                  <a:srgbClr val="272525"/>
                </a:solidFill>
                <a:latin typeface="Montserrat" pitchFamily="34" charset="0"/>
                <a:ea typeface="Montserrat" pitchFamily="34" charset="-122"/>
                <a:cs typeface="Montserrat" pitchFamily="34" charset="-120"/>
              </a:rPr>
              <a:t>How it is implemented in the specific class named as Spatial_Attention_layer from the ASTGCN_r.py</a:t>
            </a:r>
            <a:endParaRPr lang="en-US" sz="1361" dirty="0"/>
          </a:p>
        </p:txBody>
      </p:sp>
      <p:pic>
        <p:nvPicPr>
          <p:cNvPr id="8" name="Image 2" descr="preencoded.png"/>
          <p:cNvPicPr>
            <a:picLocks noChangeAspect="1"/>
          </p:cNvPicPr>
          <p:nvPr/>
        </p:nvPicPr>
        <p:blipFill>
          <a:blip r:embed="rId5"/>
          <a:stretch>
            <a:fillRect/>
          </a:stretch>
        </p:blipFill>
        <p:spPr>
          <a:xfrm>
            <a:off x="3065383" y="3673435"/>
            <a:ext cx="8499515" cy="62093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691991"/>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2. Temporal attention</a:t>
            </a:r>
            <a:endParaRPr lang="en-US" sz="5116" dirty="0"/>
          </a:p>
        </p:txBody>
      </p:sp>
      <p:sp>
        <p:nvSpPr>
          <p:cNvPr id="5" name="Text 2"/>
          <p:cNvSpPr/>
          <p:nvPr/>
        </p:nvSpPr>
        <p:spPr>
          <a:xfrm>
            <a:off x="864037" y="1997869"/>
            <a:ext cx="12902327" cy="790099"/>
          </a:xfrm>
          <a:prstGeom prst="rect">
            <a:avLst/>
          </a:prstGeom>
          <a:noFill/>
          <a:ln/>
        </p:spPr>
        <p:txBody>
          <a:bodyPr wrap="squar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The temporal attention mechanism</a:t>
            </a:r>
            <a:r>
              <a:rPr lang="en-US" sz="1944" dirty="0">
                <a:solidFill>
                  <a:srgbClr val="272525"/>
                </a:solidFill>
                <a:latin typeface="Montserrat" pitchFamily="34" charset="0"/>
                <a:ea typeface="Montserrat" pitchFamily="34" charset="-122"/>
                <a:cs typeface="Montserrat" pitchFamily="34" charset="-120"/>
              </a:rPr>
              <a:t> focuses on capturing dynamic temporal dependencies in the traffic data. </a:t>
            </a:r>
            <a:endParaRPr lang="en-US" sz="1944" dirty="0"/>
          </a:p>
        </p:txBody>
      </p:sp>
      <p:sp>
        <p:nvSpPr>
          <p:cNvPr id="6" name="Text 3"/>
          <p:cNvSpPr/>
          <p:nvPr/>
        </p:nvSpPr>
        <p:spPr>
          <a:xfrm>
            <a:off x="864037" y="3065621"/>
            <a:ext cx="12902327" cy="395049"/>
          </a:xfrm>
          <a:prstGeom prst="rect">
            <a:avLst/>
          </a:prstGeom>
          <a:noFill/>
          <a:ln/>
        </p:spPr>
        <p:txBody>
          <a:bodyPr wrap="non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The mathematical formulation of the temporal attention is:</a:t>
            </a:r>
            <a:endParaRPr lang="en-US" sz="1944" dirty="0"/>
          </a:p>
        </p:txBody>
      </p:sp>
      <p:pic>
        <p:nvPicPr>
          <p:cNvPr id="7" name="Image 1" descr="preencoded.png"/>
          <p:cNvPicPr>
            <a:picLocks noChangeAspect="1"/>
          </p:cNvPicPr>
          <p:nvPr/>
        </p:nvPicPr>
        <p:blipFill>
          <a:blip r:embed="rId4"/>
          <a:stretch>
            <a:fillRect/>
          </a:stretch>
        </p:blipFill>
        <p:spPr>
          <a:xfrm>
            <a:off x="864037" y="3738324"/>
            <a:ext cx="12902327" cy="1201103"/>
          </a:xfrm>
          <a:prstGeom prst="rect">
            <a:avLst/>
          </a:prstGeom>
        </p:spPr>
      </p:pic>
      <p:sp>
        <p:nvSpPr>
          <p:cNvPr id="8" name="Text 4"/>
          <p:cNvSpPr/>
          <p:nvPr/>
        </p:nvSpPr>
        <p:spPr>
          <a:xfrm>
            <a:off x="1258967" y="5217081"/>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E is the temporal attention score matrix</a:t>
            </a:r>
            <a:endParaRPr lang="en-US" sz="1944" dirty="0"/>
          </a:p>
        </p:txBody>
      </p:sp>
      <p:sp>
        <p:nvSpPr>
          <p:cNvPr id="9" name="Text 5"/>
          <p:cNvSpPr/>
          <p:nvPr/>
        </p:nvSpPr>
        <p:spPr>
          <a:xfrm>
            <a:off x="1258967" y="5698450"/>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Ve, U1, U2, U3 are learnable parameter matrices</a:t>
            </a:r>
            <a:endParaRPr lang="en-US" sz="1944" dirty="0"/>
          </a:p>
        </p:txBody>
      </p:sp>
      <p:sp>
        <p:nvSpPr>
          <p:cNvPr id="10" name="Text 6"/>
          <p:cNvSpPr/>
          <p:nvPr/>
        </p:nvSpPr>
        <p:spPr>
          <a:xfrm>
            <a:off x="1258967" y="6179820"/>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be is a learnable bias term</a:t>
            </a:r>
            <a:endParaRPr lang="en-US" sz="1944" dirty="0"/>
          </a:p>
        </p:txBody>
      </p:sp>
      <p:sp>
        <p:nvSpPr>
          <p:cNvPr id="11" name="Text 7"/>
          <p:cNvSpPr/>
          <p:nvPr/>
        </p:nvSpPr>
        <p:spPr>
          <a:xfrm>
            <a:off x="1258967" y="6661190"/>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σ is a sigmoid activation function</a:t>
            </a:r>
            <a:endParaRPr lang="en-US" sz="1944" dirty="0"/>
          </a:p>
        </p:txBody>
      </p:sp>
      <p:sp>
        <p:nvSpPr>
          <p:cNvPr id="12" name="Text 8"/>
          <p:cNvSpPr/>
          <p:nvPr/>
        </p:nvSpPr>
        <p:spPr>
          <a:xfrm>
            <a:off x="1258967" y="7142559"/>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X is the input feature matrix</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031617"/>
          </a:xfrm>
          <a:prstGeom prst="rect">
            <a:avLst/>
          </a:prstGeom>
          <a:solidFill>
            <a:srgbClr val="EEEFF5"/>
          </a:solidFill>
          <a:ln/>
        </p:spPr>
      </p:sp>
      <p:sp>
        <p:nvSpPr>
          <p:cNvPr id="4" name="Text 1"/>
          <p:cNvSpPr/>
          <p:nvPr/>
        </p:nvSpPr>
        <p:spPr>
          <a:xfrm>
            <a:off x="2346603" y="475178"/>
            <a:ext cx="6233993" cy="568523"/>
          </a:xfrm>
          <a:prstGeom prst="rect">
            <a:avLst/>
          </a:prstGeom>
          <a:noFill/>
          <a:ln/>
        </p:spPr>
        <p:txBody>
          <a:bodyPr wrap="none" rtlCol="0" anchor="t"/>
          <a:lstStyle/>
          <a:p>
            <a:pPr marL="0" indent="0">
              <a:lnSpc>
                <a:spcPts val="4476"/>
              </a:lnSpc>
              <a:buNone/>
            </a:pPr>
            <a:r>
              <a:rPr lang="en-US" sz="3581" b="1" dirty="0">
                <a:solidFill>
                  <a:srgbClr val="7068F4"/>
                </a:solidFill>
                <a:latin typeface="Barlow" pitchFamily="34" charset="0"/>
                <a:ea typeface="Barlow" pitchFamily="34" charset="-122"/>
                <a:cs typeface="Barlow" pitchFamily="34" charset="-120"/>
              </a:rPr>
              <a:t>How is it implemented in code?</a:t>
            </a:r>
            <a:endParaRPr lang="en-US" sz="3581" dirty="0"/>
          </a:p>
        </p:txBody>
      </p:sp>
      <p:sp>
        <p:nvSpPr>
          <p:cNvPr id="5" name="Text 2"/>
          <p:cNvSpPr/>
          <p:nvPr/>
        </p:nvSpPr>
        <p:spPr>
          <a:xfrm>
            <a:off x="2346603" y="1389340"/>
            <a:ext cx="9937194" cy="276582"/>
          </a:xfrm>
          <a:prstGeom prst="rect">
            <a:avLst/>
          </a:prstGeom>
          <a:noFill/>
          <a:ln/>
        </p:spPr>
        <p:txBody>
          <a:bodyPr wrap="none" rtlCol="0" anchor="t"/>
          <a:lstStyle/>
          <a:p>
            <a:pPr marL="0" indent="0">
              <a:lnSpc>
                <a:spcPts val="2177"/>
              </a:lnSpc>
              <a:buNone/>
            </a:pPr>
            <a:r>
              <a:rPr lang="en-US" sz="1361" b="1" dirty="0">
                <a:solidFill>
                  <a:srgbClr val="272525"/>
                </a:solidFill>
                <a:latin typeface="Montserrat" pitchFamily="34" charset="0"/>
                <a:ea typeface="Montserrat" pitchFamily="34" charset="-122"/>
                <a:cs typeface="Montserrat" pitchFamily="34" charset="-120"/>
              </a:rPr>
              <a:t>The process of Temporal Attention Computation (L to R):</a:t>
            </a:r>
            <a:endParaRPr lang="en-US" sz="1361" dirty="0"/>
          </a:p>
        </p:txBody>
      </p:sp>
      <p:pic>
        <p:nvPicPr>
          <p:cNvPr id="6" name="Image 1" descr="preencoded.png"/>
          <p:cNvPicPr>
            <a:picLocks noChangeAspect="1"/>
          </p:cNvPicPr>
          <p:nvPr/>
        </p:nvPicPr>
        <p:blipFill>
          <a:blip r:embed="rId4"/>
          <a:stretch>
            <a:fillRect/>
          </a:stretch>
        </p:blipFill>
        <p:spPr>
          <a:xfrm>
            <a:off x="2346603" y="1860233"/>
            <a:ext cx="8641080" cy="1278136"/>
          </a:xfrm>
          <a:prstGeom prst="rect">
            <a:avLst/>
          </a:prstGeom>
        </p:spPr>
      </p:pic>
      <p:sp>
        <p:nvSpPr>
          <p:cNvPr id="7" name="Text 3"/>
          <p:cNvSpPr/>
          <p:nvPr/>
        </p:nvSpPr>
        <p:spPr>
          <a:xfrm>
            <a:off x="2346603" y="3332678"/>
            <a:ext cx="9937194" cy="276582"/>
          </a:xfrm>
          <a:prstGeom prst="rect">
            <a:avLst/>
          </a:prstGeom>
          <a:noFill/>
          <a:ln/>
        </p:spPr>
        <p:txBody>
          <a:bodyPr wrap="none" rtlCol="0" anchor="t"/>
          <a:lstStyle/>
          <a:p>
            <a:pPr marL="0" indent="0">
              <a:lnSpc>
                <a:spcPts val="2177"/>
              </a:lnSpc>
              <a:buNone/>
            </a:pPr>
            <a:r>
              <a:rPr lang="en-US" sz="1361" b="1" dirty="0">
                <a:solidFill>
                  <a:srgbClr val="272525"/>
                </a:solidFill>
                <a:latin typeface="Montserrat" pitchFamily="34" charset="0"/>
                <a:ea typeface="Montserrat" pitchFamily="34" charset="-122"/>
                <a:cs typeface="Montserrat" pitchFamily="34" charset="-120"/>
              </a:rPr>
              <a:t>How it is implemented in the specific class named as Temporal_Attention_layer from the ASTGCN_r.py:</a:t>
            </a:r>
            <a:endParaRPr lang="en-US" sz="1361" dirty="0"/>
          </a:p>
        </p:txBody>
      </p:sp>
      <p:pic>
        <p:nvPicPr>
          <p:cNvPr id="8" name="Image 2" descr="preencoded.png"/>
          <p:cNvPicPr>
            <a:picLocks noChangeAspect="1"/>
          </p:cNvPicPr>
          <p:nvPr/>
        </p:nvPicPr>
        <p:blipFill>
          <a:blip r:embed="rId5"/>
          <a:stretch>
            <a:fillRect/>
          </a:stretch>
        </p:blipFill>
        <p:spPr>
          <a:xfrm>
            <a:off x="2346603" y="3803571"/>
            <a:ext cx="8641080" cy="6281976"/>
          </a:xfrm>
          <a:prstGeom prst="rect">
            <a:avLst/>
          </a:prstGeom>
        </p:spPr>
      </p:pic>
      <p:sp>
        <p:nvSpPr>
          <p:cNvPr id="9" name="Text 4"/>
          <p:cNvSpPr/>
          <p:nvPr/>
        </p:nvSpPr>
        <p:spPr>
          <a:xfrm>
            <a:off x="2346603" y="10279856"/>
            <a:ext cx="9937194" cy="276582"/>
          </a:xfrm>
          <a:prstGeom prst="rect">
            <a:avLst/>
          </a:prstGeom>
          <a:noFill/>
          <a:ln/>
        </p:spPr>
        <p:txBody>
          <a:bodyPr wrap="none" rtlCol="0" anchor="t"/>
          <a:lstStyle/>
          <a:p>
            <a:pPr marL="0" indent="0">
              <a:lnSpc>
                <a:spcPts val="2177"/>
              </a:lnSpc>
              <a:buNone/>
            </a:pPr>
            <a:endParaRPr lang="en-US" sz="136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EEEFF5"/>
          </a:solidFill>
          <a:ln/>
        </p:spPr>
      </p:sp>
      <p:sp>
        <p:nvSpPr>
          <p:cNvPr id="4" name="Text 1"/>
          <p:cNvSpPr/>
          <p:nvPr/>
        </p:nvSpPr>
        <p:spPr>
          <a:xfrm>
            <a:off x="1855232" y="522208"/>
            <a:ext cx="9153644" cy="624721"/>
          </a:xfrm>
          <a:prstGeom prst="rect">
            <a:avLst/>
          </a:prstGeom>
          <a:noFill/>
          <a:ln/>
        </p:spPr>
        <p:txBody>
          <a:bodyPr wrap="none" rtlCol="0" anchor="t"/>
          <a:lstStyle/>
          <a:p>
            <a:pPr marL="0" indent="0">
              <a:lnSpc>
                <a:spcPts val="4919"/>
              </a:lnSpc>
              <a:buNone/>
            </a:pPr>
            <a:r>
              <a:rPr lang="en-US" sz="3935" b="1" dirty="0">
                <a:solidFill>
                  <a:srgbClr val="7068F4"/>
                </a:solidFill>
                <a:latin typeface="Barlow" pitchFamily="34" charset="0"/>
                <a:ea typeface="Barlow" pitchFamily="34" charset="-122"/>
                <a:cs typeface="Barlow" pitchFamily="34" charset="-120"/>
              </a:rPr>
              <a:t>How is the process visualized in diagram?</a:t>
            </a:r>
            <a:endParaRPr lang="en-US" sz="3935" dirty="0"/>
          </a:p>
        </p:txBody>
      </p:sp>
      <p:pic>
        <p:nvPicPr>
          <p:cNvPr id="5" name="Image 1" descr="preencoded.png"/>
          <p:cNvPicPr>
            <a:picLocks noChangeAspect="1"/>
          </p:cNvPicPr>
          <p:nvPr/>
        </p:nvPicPr>
        <p:blipFill>
          <a:blip r:embed="rId4"/>
          <a:stretch>
            <a:fillRect/>
          </a:stretch>
        </p:blipFill>
        <p:spPr>
          <a:xfrm>
            <a:off x="1855232" y="1526738"/>
            <a:ext cx="9495592" cy="6181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27256"/>
          </a:xfrm>
          <a:prstGeom prst="rect">
            <a:avLst/>
          </a:prstGeom>
          <a:solidFill>
            <a:srgbClr val="EEEFF5"/>
          </a:solidFill>
          <a:ln/>
        </p:spPr>
      </p:sp>
      <p:sp>
        <p:nvSpPr>
          <p:cNvPr id="4" name="Text 1"/>
          <p:cNvSpPr/>
          <p:nvPr/>
        </p:nvSpPr>
        <p:spPr>
          <a:xfrm>
            <a:off x="2346603" y="475178"/>
            <a:ext cx="5951101" cy="568523"/>
          </a:xfrm>
          <a:prstGeom prst="rect">
            <a:avLst/>
          </a:prstGeom>
          <a:noFill/>
          <a:ln/>
        </p:spPr>
        <p:txBody>
          <a:bodyPr wrap="none" rtlCol="0" anchor="t"/>
          <a:lstStyle/>
          <a:p>
            <a:pPr marL="0" indent="0">
              <a:lnSpc>
                <a:spcPts val="4476"/>
              </a:lnSpc>
              <a:buNone/>
            </a:pPr>
            <a:r>
              <a:rPr lang="en-US" sz="3581" b="1" dirty="0">
                <a:solidFill>
                  <a:srgbClr val="7068F4"/>
                </a:solidFill>
                <a:latin typeface="Barlow" pitchFamily="34" charset="0"/>
                <a:ea typeface="Barlow" pitchFamily="34" charset="-122"/>
                <a:cs typeface="Barlow" pitchFamily="34" charset="-120"/>
              </a:rPr>
              <a:t>Spatial-Temporal Convolution</a:t>
            </a:r>
            <a:endParaRPr lang="en-US" sz="3581" dirty="0"/>
          </a:p>
        </p:txBody>
      </p:sp>
      <p:sp>
        <p:nvSpPr>
          <p:cNvPr id="5" name="Text 2"/>
          <p:cNvSpPr/>
          <p:nvPr/>
        </p:nvSpPr>
        <p:spPr>
          <a:xfrm>
            <a:off x="2346603" y="1389340"/>
            <a:ext cx="9937194" cy="276582"/>
          </a:xfrm>
          <a:prstGeom prst="rect">
            <a:avLst/>
          </a:prstGeom>
          <a:noFill/>
          <a:ln/>
        </p:spPr>
        <p:txBody>
          <a:bodyPr wrap="none" rtlCol="0" anchor="t"/>
          <a:lstStyle/>
          <a:p>
            <a:pPr marL="0" indent="0">
              <a:lnSpc>
                <a:spcPts val="2177"/>
              </a:lnSpc>
              <a:buNone/>
            </a:pPr>
            <a:r>
              <a:rPr lang="en-US" sz="1361" b="1" dirty="0">
                <a:solidFill>
                  <a:srgbClr val="272525"/>
                </a:solidFill>
                <a:latin typeface="Montserrat" pitchFamily="34" charset="0"/>
                <a:ea typeface="Montserrat" pitchFamily="34" charset="-122"/>
                <a:cs typeface="Montserrat" pitchFamily="34" charset="-120"/>
              </a:rPr>
              <a:t>Traditional convolutional neural networks (CNNs):</a:t>
            </a:r>
            <a:endParaRPr lang="en-US" sz="1361" dirty="0"/>
          </a:p>
        </p:txBody>
      </p:sp>
      <p:sp>
        <p:nvSpPr>
          <p:cNvPr id="6" name="Text 3"/>
          <p:cNvSpPr/>
          <p:nvPr/>
        </p:nvSpPr>
        <p:spPr>
          <a:xfrm>
            <a:off x="2622947" y="1860233"/>
            <a:ext cx="9660850"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Designed for grid-structured data (e.g., images).</a:t>
            </a:r>
            <a:endParaRPr lang="en-US" sz="1361" dirty="0"/>
          </a:p>
        </p:txBody>
      </p:sp>
      <p:sp>
        <p:nvSpPr>
          <p:cNvPr id="7" name="Text 4"/>
          <p:cNvSpPr/>
          <p:nvPr/>
        </p:nvSpPr>
        <p:spPr>
          <a:xfrm>
            <a:off x="2622947" y="2197298"/>
            <a:ext cx="9660850"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Cannot be directly applied to graph-structured data (e.g., traffic networks) (Bruna et al., 2014).</a:t>
            </a:r>
            <a:endParaRPr lang="en-US" sz="1361" dirty="0"/>
          </a:p>
        </p:txBody>
      </p:sp>
      <p:sp>
        <p:nvSpPr>
          <p:cNvPr id="8" name="Text 5"/>
          <p:cNvSpPr/>
          <p:nvPr/>
        </p:nvSpPr>
        <p:spPr>
          <a:xfrm>
            <a:off x="2346603" y="2668191"/>
            <a:ext cx="9937194" cy="276582"/>
          </a:xfrm>
          <a:prstGeom prst="rect">
            <a:avLst/>
          </a:prstGeom>
          <a:noFill/>
          <a:ln/>
        </p:spPr>
        <p:txBody>
          <a:bodyPr wrap="none" rtlCol="0" anchor="t"/>
          <a:lstStyle/>
          <a:p>
            <a:pPr marL="0" indent="0">
              <a:lnSpc>
                <a:spcPts val="2177"/>
              </a:lnSpc>
              <a:buNone/>
            </a:pPr>
            <a:r>
              <a:rPr lang="en-US" sz="1361" b="1" dirty="0">
                <a:solidFill>
                  <a:srgbClr val="272525"/>
                </a:solidFill>
                <a:latin typeface="Montserrat" pitchFamily="34" charset="0"/>
                <a:ea typeface="Montserrat" pitchFamily="34" charset="-122"/>
                <a:cs typeface="Montserrat" pitchFamily="34" charset="-120"/>
              </a:rPr>
              <a:t>Graph convolution: </a:t>
            </a:r>
            <a:r>
              <a:rPr lang="en-US" sz="1361" dirty="0">
                <a:solidFill>
                  <a:srgbClr val="272525"/>
                </a:solidFill>
                <a:latin typeface="Montserrat" pitchFamily="34" charset="0"/>
                <a:ea typeface="Montserrat" pitchFamily="34" charset="-122"/>
                <a:cs typeface="Montserrat" pitchFamily="34" charset="-120"/>
              </a:rPr>
              <a:t>Address the limitation by generalizing the convolution operation to graph-structured data.</a:t>
            </a:r>
            <a:endParaRPr lang="en-US" sz="1361" dirty="0"/>
          </a:p>
        </p:txBody>
      </p:sp>
      <p:sp>
        <p:nvSpPr>
          <p:cNvPr id="9" name="Text 6"/>
          <p:cNvSpPr/>
          <p:nvPr/>
        </p:nvSpPr>
        <p:spPr>
          <a:xfrm>
            <a:off x="2346603" y="3139083"/>
            <a:ext cx="9937194" cy="276582"/>
          </a:xfrm>
          <a:prstGeom prst="rect">
            <a:avLst/>
          </a:prstGeom>
          <a:noFill/>
          <a:ln/>
        </p:spPr>
        <p:txBody>
          <a:bodyPr wrap="none" rtlCol="0" anchor="t"/>
          <a:lstStyle/>
          <a:p>
            <a:pPr marL="0" indent="0">
              <a:lnSpc>
                <a:spcPts val="2177"/>
              </a:lnSpc>
              <a:buNone/>
            </a:pPr>
            <a:r>
              <a:rPr lang="en-US" sz="1361" b="1" dirty="0">
                <a:solidFill>
                  <a:srgbClr val="272525"/>
                </a:solidFill>
                <a:latin typeface="Montserrat" pitchFamily="34" charset="0"/>
                <a:ea typeface="Montserrat" pitchFamily="34" charset="-122"/>
                <a:cs typeface="Montserrat" pitchFamily="34" charset="-120"/>
              </a:rPr>
              <a:t>Spectral graph convolution:</a:t>
            </a:r>
            <a:endParaRPr lang="en-US" sz="1361" dirty="0"/>
          </a:p>
        </p:txBody>
      </p:sp>
      <p:sp>
        <p:nvSpPr>
          <p:cNvPr id="10" name="Text 7"/>
          <p:cNvSpPr/>
          <p:nvPr/>
        </p:nvSpPr>
        <p:spPr>
          <a:xfrm>
            <a:off x="2622947" y="3609975"/>
            <a:ext cx="9660850"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Based on graph signal processing theory.</a:t>
            </a:r>
            <a:endParaRPr lang="en-US" sz="1361" dirty="0"/>
          </a:p>
        </p:txBody>
      </p:sp>
      <p:sp>
        <p:nvSpPr>
          <p:cNvPr id="11" name="Text 8"/>
          <p:cNvSpPr/>
          <p:nvPr/>
        </p:nvSpPr>
        <p:spPr>
          <a:xfrm>
            <a:off x="2622947" y="3947041"/>
            <a:ext cx="9660850" cy="276582"/>
          </a:xfrm>
          <a:prstGeom prst="rect">
            <a:avLst/>
          </a:prstGeom>
          <a:noFill/>
          <a:ln/>
        </p:spPr>
        <p:txBody>
          <a:bodyPr wrap="none" rtlCol="0" anchor="t"/>
          <a:lstStyle/>
          <a:p>
            <a:pPr marL="342900" indent="-342900" algn="l">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Defines the convolution operation in the spectral domain of the graph Laplacian.</a:t>
            </a:r>
            <a:endParaRPr lang="en-US" sz="1361" dirty="0"/>
          </a:p>
        </p:txBody>
      </p:sp>
      <p:sp>
        <p:nvSpPr>
          <p:cNvPr id="12" name="Text 9"/>
          <p:cNvSpPr/>
          <p:nvPr/>
        </p:nvSpPr>
        <p:spPr>
          <a:xfrm>
            <a:off x="2622947" y="4284107"/>
            <a:ext cx="9660850" cy="553164"/>
          </a:xfrm>
          <a:prstGeom prst="rect">
            <a:avLst/>
          </a:prstGeom>
          <a:noFill/>
          <a:ln/>
        </p:spPr>
        <p:txBody>
          <a:bodyPr wrap="square" rtlCol="0" anchor="t"/>
          <a:lstStyle/>
          <a:p>
            <a:pPr marL="342900" indent="-342900" algn="l">
              <a:lnSpc>
                <a:spcPts val="2177"/>
              </a:lnSpc>
              <a:buSzPct val="100000"/>
              <a:buChar char="•"/>
            </a:pPr>
            <a:r>
              <a:rPr lang="en-US" sz="1361" dirty="0">
                <a:solidFill>
                  <a:srgbClr val="272525"/>
                </a:solidFill>
                <a:latin typeface="Montserrat" pitchFamily="34" charset="0"/>
                <a:ea typeface="Montserrat" pitchFamily="34" charset="-122"/>
                <a:cs typeface="Montserrat" pitchFamily="34" charset="-120"/>
              </a:rPr>
              <a:t>The graph Laplacian is a matrix representation encoding the graph's structural properties (Hammond et al., 2011).</a:t>
            </a:r>
            <a:endParaRPr lang="en-US" sz="1361" dirty="0"/>
          </a:p>
        </p:txBody>
      </p:sp>
      <p:pic>
        <p:nvPicPr>
          <p:cNvPr id="13" name="Image 1" descr="preencoded.png"/>
          <p:cNvPicPr>
            <a:picLocks noChangeAspect="1"/>
          </p:cNvPicPr>
          <p:nvPr/>
        </p:nvPicPr>
        <p:blipFill>
          <a:blip r:embed="rId4"/>
          <a:stretch>
            <a:fillRect/>
          </a:stretch>
        </p:blipFill>
        <p:spPr>
          <a:xfrm>
            <a:off x="3752612" y="5031581"/>
            <a:ext cx="7125057" cy="30204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796885" y="627102"/>
            <a:ext cx="7840147" cy="749022"/>
          </a:xfrm>
          <a:prstGeom prst="rect">
            <a:avLst/>
          </a:prstGeom>
          <a:noFill/>
          <a:ln/>
        </p:spPr>
        <p:txBody>
          <a:bodyPr wrap="none" rtlCol="0" anchor="t"/>
          <a:lstStyle/>
          <a:p>
            <a:pPr marL="0" indent="0">
              <a:lnSpc>
                <a:spcPts val="5898"/>
              </a:lnSpc>
              <a:buNone/>
            </a:pPr>
            <a:r>
              <a:rPr lang="en-US" sz="4718" b="1" dirty="0">
                <a:solidFill>
                  <a:srgbClr val="7068F4"/>
                </a:solidFill>
                <a:latin typeface="Barlow" pitchFamily="34" charset="0"/>
                <a:ea typeface="Barlow" pitchFamily="34" charset="-122"/>
                <a:cs typeface="Barlow" pitchFamily="34" charset="-120"/>
              </a:rPr>
              <a:t>Chebyshev Graph Convolution</a:t>
            </a:r>
            <a:endParaRPr lang="en-US" sz="4718" dirty="0"/>
          </a:p>
        </p:txBody>
      </p:sp>
      <p:sp>
        <p:nvSpPr>
          <p:cNvPr id="5" name="Text 2"/>
          <p:cNvSpPr/>
          <p:nvPr/>
        </p:nvSpPr>
        <p:spPr>
          <a:xfrm>
            <a:off x="796885" y="1831419"/>
            <a:ext cx="13036629" cy="364212"/>
          </a:xfrm>
          <a:prstGeom prst="rect">
            <a:avLst/>
          </a:prstGeom>
          <a:noFill/>
          <a:ln/>
        </p:spPr>
        <p:txBody>
          <a:bodyPr wrap="none" rtlCol="0" anchor="t"/>
          <a:lstStyle/>
          <a:p>
            <a:pPr marL="0" indent="0">
              <a:lnSpc>
                <a:spcPts val="2869"/>
              </a:lnSpc>
              <a:buNone/>
            </a:pPr>
            <a:r>
              <a:rPr lang="en-US" sz="1793" dirty="0">
                <a:solidFill>
                  <a:srgbClr val="272525"/>
                </a:solidFill>
                <a:latin typeface="Montserrat" pitchFamily="34" charset="0"/>
                <a:ea typeface="Montserrat" pitchFamily="34" charset="-122"/>
                <a:cs typeface="Montserrat" pitchFamily="34" charset="-120"/>
              </a:rPr>
              <a:t>ASTGCN uses the </a:t>
            </a:r>
            <a:r>
              <a:rPr lang="en-US" sz="1793" b="1" dirty="0">
                <a:solidFill>
                  <a:srgbClr val="272525"/>
                </a:solidFill>
                <a:latin typeface="Montserrat" pitchFamily="34" charset="0"/>
                <a:ea typeface="Montserrat" pitchFamily="34" charset="-122"/>
                <a:cs typeface="Montserrat" pitchFamily="34" charset="-120"/>
              </a:rPr>
              <a:t>Chebyshev polynomial approximation</a:t>
            </a:r>
            <a:r>
              <a:rPr lang="en-US" sz="1793" dirty="0">
                <a:solidFill>
                  <a:srgbClr val="272525"/>
                </a:solidFill>
                <a:latin typeface="Montserrat" pitchFamily="34" charset="0"/>
                <a:ea typeface="Montserrat" pitchFamily="34" charset="-122"/>
                <a:cs typeface="Montserrat" pitchFamily="34" charset="-120"/>
              </a:rPr>
              <a:t> (Defferrard et al., 2016). </a:t>
            </a:r>
            <a:endParaRPr lang="en-US" sz="1793" dirty="0"/>
          </a:p>
        </p:txBody>
      </p:sp>
      <p:sp>
        <p:nvSpPr>
          <p:cNvPr id="6" name="Text 3"/>
          <p:cNvSpPr/>
          <p:nvPr/>
        </p:nvSpPr>
        <p:spPr>
          <a:xfrm>
            <a:off x="796885" y="2451735"/>
            <a:ext cx="13036629" cy="364212"/>
          </a:xfrm>
          <a:prstGeom prst="rect">
            <a:avLst/>
          </a:prstGeom>
          <a:noFill/>
          <a:ln/>
        </p:spPr>
        <p:txBody>
          <a:bodyPr wrap="none" rtlCol="0" anchor="t"/>
          <a:lstStyle/>
          <a:p>
            <a:pPr marL="0" indent="0">
              <a:lnSpc>
                <a:spcPts val="2869"/>
              </a:lnSpc>
              <a:buNone/>
            </a:pPr>
            <a:r>
              <a:rPr lang="en-US" sz="1793" b="1" dirty="0">
                <a:solidFill>
                  <a:srgbClr val="272525"/>
                </a:solidFill>
                <a:latin typeface="Montserrat" pitchFamily="34" charset="0"/>
                <a:ea typeface="Montserrat" pitchFamily="34" charset="-122"/>
                <a:cs typeface="Montserrat" pitchFamily="34" charset="-120"/>
              </a:rPr>
              <a:t>The mathematical formulation</a:t>
            </a:r>
            <a:r>
              <a:rPr lang="en-US" sz="1793" dirty="0">
                <a:solidFill>
                  <a:srgbClr val="272525"/>
                </a:solidFill>
                <a:latin typeface="Montserrat" pitchFamily="34" charset="0"/>
                <a:ea typeface="Montserrat" pitchFamily="34" charset="-122"/>
                <a:cs typeface="Montserrat" pitchFamily="34" charset="-120"/>
              </a:rPr>
              <a:t> is:</a:t>
            </a:r>
            <a:endParaRPr lang="en-US" sz="1793" dirty="0"/>
          </a:p>
        </p:txBody>
      </p:sp>
      <p:pic>
        <p:nvPicPr>
          <p:cNvPr id="7" name="Image 1" descr="preencoded.png"/>
          <p:cNvPicPr>
            <a:picLocks noChangeAspect="1"/>
          </p:cNvPicPr>
          <p:nvPr/>
        </p:nvPicPr>
        <p:blipFill>
          <a:blip r:embed="rId4"/>
          <a:stretch>
            <a:fillRect/>
          </a:stretch>
        </p:blipFill>
        <p:spPr>
          <a:xfrm>
            <a:off x="2995970" y="3072051"/>
            <a:ext cx="8638342" cy="2134672"/>
          </a:xfrm>
          <a:prstGeom prst="rect">
            <a:avLst/>
          </a:prstGeom>
        </p:spPr>
      </p:pic>
      <p:sp>
        <p:nvSpPr>
          <p:cNvPr id="8" name="Text 4"/>
          <p:cNvSpPr/>
          <p:nvPr/>
        </p:nvSpPr>
        <p:spPr>
          <a:xfrm>
            <a:off x="1160978" y="5462826"/>
            <a:ext cx="12672536" cy="364212"/>
          </a:xfrm>
          <a:prstGeom prst="rect">
            <a:avLst/>
          </a:prstGeom>
          <a:noFill/>
          <a:ln/>
        </p:spPr>
        <p:txBody>
          <a:bodyPr wrap="none" rtlCol="0" anchor="t"/>
          <a:lstStyle/>
          <a:p>
            <a:pPr marL="342900" indent="-342900" algn="l">
              <a:lnSpc>
                <a:spcPts val="2869"/>
              </a:lnSpc>
              <a:buSzPct val="100000"/>
              <a:buChar char="•"/>
            </a:pPr>
            <a:r>
              <a:rPr lang="en-US" sz="1793" dirty="0">
                <a:solidFill>
                  <a:srgbClr val="272525"/>
                </a:solidFill>
                <a:latin typeface="Montserrat" pitchFamily="34" charset="0"/>
                <a:ea typeface="Montserrat" pitchFamily="34" charset="-122"/>
                <a:cs typeface="Montserrat" pitchFamily="34" charset="-120"/>
              </a:rPr>
              <a:t>g_θ is the filter</a:t>
            </a:r>
            <a:endParaRPr lang="en-US" sz="1793" dirty="0"/>
          </a:p>
        </p:txBody>
      </p:sp>
      <p:sp>
        <p:nvSpPr>
          <p:cNvPr id="9" name="Text 5"/>
          <p:cNvSpPr/>
          <p:nvPr/>
        </p:nvSpPr>
        <p:spPr>
          <a:xfrm>
            <a:off x="1160978" y="5906691"/>
            <a:ext cx="12672536" cy="364212"/>
          </a:xfrm>
          <a:prstGeom prst="rect">
            <a:avLst/>
          </a:prstGeom>
          <a:noFill/>
          <a:ln/>
        </p:spPr>
        <p:txBody>
          <a:bodyPr wrap="none" rtlCol="0" anchor="t"/>
          <a:lstStyle/>
          <a:p>
            <a:pPr marL="342900" indent="-342900" algn="l">
              <a:lnSpc>
                <a:spcPts val="2869"/>
              </a:lnSpc>
              <a:buSzPct val="100000"/>
              <a:buChar char="•"/>
            </a:pPr>
            <a:r>
              <a:rPr lang="en-US" sz="1793" dirty="0">
                <a:solidFill>
                  <a:srgbClr val="272525"/>
                </a:solidFill>
                <a:latin typeface="Montserrat" pitchFamily="34" charset="0"/>
                <a:ea typeface="Montserrat" pitchFamily="34" charset="-122"/>
                <a:cs typeface="Montserrat" pitchFamily="34" charset="-120"/>
              </a:rPr>
              <a:t>x is the input signal</a:t>
            </a:r>
            <a:endParaRPr lang="en-US" sz="1793" dirty="0"/>
          </a:p>
        </p:txBody>
      </p:sp>
      <p:sp>
        <p:nvSpPr>
          <p:cNvPr id="10" name="Text 6"/>
          <p:cNvSpPr/>
          <p:nvPr/>
        </p:nvSpPr>
        <p:spPr>
          <a:xfrm>
            <a:off x="1160978" y="6350556"/>
            <a:ext cx="12672536" cy="364212"/>
          </a:xfrm>
          <a:prstGeom prst="rect">
            <a:avLst/>
          </a:prstGeom>
          <a:noFill/>
          <a:ln/>
        </p:spPr>
        <p:txBody>
          <a:bodyPr wrap="none" rtlCol="0" anchor="t"/>
          <a:lstStyle/>
          <a:p>
            <a:pPr marL="342900" indent="-342900" algn="l">
              <a:lnSpc>
                <a:spcPts val="2869"/>
              </a:lnSpc>
              <a:buSzPct val="100000"/>
              <a:buChar char="•"/>
            </a:pPr>
            <a:r>
              <a:rPr lang="en-US" sz="1793" dirty="0">
                <a:solidFill>
                  <a:srgbClr val="272525"/>
                </a:solidFill>
                <a:latin typeface="Montserrat" pitchFamily="34" charset="0"/>
                <a:ea typeface="Montserrat" pitchFamily="34" charset="-122"/>
                <a:cs typeface="Montserrat" pitchFamily="34" charset="-120"/>
              </a:rPr>
              <a:t>θ_k are learnable parameters</a:t>
            </a:r>
            <a:endParaRPr lang="en-US" sz="1793" dirty="0"/>
          </a:p>
        </p:txBody>
      </p:sp>
      <p:sp>
        <p:nvSpPr>
          <p:cNvPr id="11" name="Text 7"/>
          <p:cNvSpPr/>
          <p:nvPr/>
        </p:nvSpPr>
        <p:spPr>
          <a:xfrm>
            <a:off x="1160978" y="6794421"/>
            <a:ext cx="12672536" cy="364212"/>
          </a:xfrm>
          <a:prstGeom prst="rect">
            <a:avLst/>
          </a:prstGeom>
          <a:noFill/>
          <a:ln/>
        </p:spPr>
        <p:txBody>
          <a:bodyPr wrap="none" rtlCol="0" anchor="t"/>
          <a:lstStyle/>
          <a:p>
            <a:pPr marL="342900" indent="-342900" algn="l">
              <a:lnSpc>
                <a:spcPts val="2869"/>
              </a:lnSpc>
              <a:buSzPct val="100000"/>
              <a:buChar char="•"/>
            </a:pPr>
            <a:r>
              <a:rPr lang="en-US" sz="1793" dirty="0">
                <a:solidFill>
                  <a:srgbClr val="272525"/>
                </a:solidFill>
                <a:latin typeface="Montserrat" pitchFamily="34" charset="0"/>
                <a:ea typeface="Montserrat" pitchFamily="34" charset="-122"/>
                <a:cs typeface="Montserrat" pitchFamily="34" charset="-120"/>
              </a:rPr>
              <a:t>T_k are Chebyshev polynomials</a:t>
            </a:r>
            <a:endParaRPr lang="en-US" sz="1793" dirty="0"/>
          </a:p>
        </p:txBody>
      </p:sp>
      <p:sp>
        <p:nvSpPr>
          <p:cNvPr id="12" name="Text 8"/>
          <p:cNvSpPr/>
          <p:nvPr/>
        </p:nvSpPr>
        <p:spPr>
          <a:xfrm>
            <a:off x="1160978" y="7238286"/>
            <a:ext cx="12672536" cy="364212"/>
          </a:xfrm>
          <a:prstGeom prst="rect">
            <a:avLst/>
          </a:prstGeom>
          <a:noFill/>
          <a:ln/>
        </p:spPr>
        <p:txBody>
          <a:bodyPr wrap="none" rtlCol="0" anchor="t"/>
          <a:lstStyle/>
          <a:p>
            <a:pPr marL="342900" indent="-342900" algn="l">
              <a:lnSpc>
                <a:spcPts val="2869"/>
              </a:lnSpc>
              <a:buSzPct val="100000"/>
              <a:buChar char="•"/>
            </a:pPr>
            <a:r>
              <a:rPr lang="en-US" sz="1793" dirty="0">
                <a:solidFill>
                  <a:srgbClr val="272525"/>
                </a:solidFill>
                <a:latin typeface="Montserrat" pitchFamily="34" charset="0"/>
                <a:ea typeface="Montserrat" pitchFamily="34" charset="-122"/>
                <a:cs typeface="Montserrat" pitchFamily="34" charset="-120"/>
              </a:rPr>
              <a:t>L̃ is the scaled and normalized graph Laplacian</a:t>
            </a:r>
            <a:endParaRPr lang="en-US" sz="1793"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920478" y="517922"/>
            <a:ext cx="10789325" cy="1234202"/>
          </a:xfrm>
          <a:prstGeom prst="rect">
            <a:avLst/>
          </a:prstGeom>
          <a:noFill/>
          <a:ln/>
        </p:spPr>
        <p:txBody>
          <a:bodyPr wrap="square" rtlCol="0" anchor="t"/>
          <a:lstStyle/>
          <a:p>
            <a:pPr marL="0" indent="0">
              <a:lnSpc>
                <a:spcPts val="4860"/>
              </a:lnSpc>
              <a:buNone/>
            </a:pPr>
            <a:r>
              <a:rPr lang="en-US" sz="3888" b="1" dirty="0">
                <a:solidFill>
                  <a:srgbClr val="7068F4"/>
                </a:solidFill>
                <a:latin typeface="Barlow" pitchFamily="34" charset="0"/>
                <a:ea typeface="Barlow" pitchFamily="34" charset="-122"/>
                <a:cs typeface="Barlow" pitchFamily="34" charset="-120"/>
              </a:rPr>
              <a:t>How is the Chebyshev Graph Convolution implemented in code? </a:t>
            </a:r>
            <a:endParaRPr lang="en-US" sz="3888" dirty="0"/>
          </a:p>
        </p:txBody>
      </p:sp>
      <p:pic>
        <p:nvPicPr>
          <p:cNvPr id="5" name="Image 1" descr="preencoded.png"/>
          <p:cNvPicPr>
            <a:picLocks noChangeAspect="1"/>
          </p:cNvPicPr>
          <p:nvPr/>
        </p:nvPicPr>
        <p:blipFill>
          <a:blip r:embed="rId4"/>
          <a:stretch>
            <a:fillRect/>
          </a:stretch>
        </p:blipFill>
        <p:spPr>
          <a:xfrm>
            <a:off x="1920478" y="2127290"/>
            <a:ext cx="9382006" cy="2963823"/>
          </a:xfrm>
          <a:prstGeom prst="rect">
            <a:avLst/>
          </a:prstGeom>
        </p:spPr>
      </p:pic>
      <p:sp>
        <p:nvSpPr>
          <p:cNvPr id="6" name="Shape 2"/>
          <p:cNvSpPr/>
          <p:nvPr/>
        </p:nvSpPr>
        <p:spPr>
          <a:xfrm>
            <a:off x="1920478" y="5302091"/>
            <a:ext cx="3471386" cy="2409468"/>
          </a:xfrm>
          <a:prstGeom prst="roundRect">
            <a:avLst>
              <a:gd name="adj" fmla="val 7009"/>
            </a:avLst>
          </a:prstGeom>
          <a:solidFill>
            <a:srgbClr val="EEEFF5"/>
          </a:solidFill>
          <a:ln/>
        </p:spPr>
      </p:sp>
      <p:sp>
        <p:nvSpPr>
          <p:cNvPr id="7" name="Text 3"/>
          <p:cNvSpPr/>
          <p:nvPr/>
        </p:nvSpPr>
        <p:spPr>
          <a:xfrm>
            <a:off x="2108002" y="5489615"/>
            <a:ext cx="2468880" cy="308610"/>
          </a:xfrm>
          <a:prstGeom prst="rect">
            <a:avLst/>
          </a:prstGeom>
          <a:noFill/>
          <a:ln/>
        </p:spPr>
        <p:txBody>
          <a:bodyPr wrap="none" rtlCol="0" anchor="t"/>
          <a:lstStyle/>
          <a:p>
            <a:pPr marL="0" indent="0">
              <a:lnSpc>
                <a:spcPts val="2430"/>
              </a:lnSpc>
              <a:buNone/>
            </a:pPr>
            <a:r>
              <a:rPr lang="en-US" sz="1944" b="1" dirty="0">
                <a:solidFill>
                  <a:srgbClr val="272525"/>
                </a:solidFill>
                <a:latin typeface="Barlow" pitchFamily="34" charset="0"/>
                <a:ea typeface="Barlow" pitchFamily="34" charset="-122"/>
                <a:cs typeface="Barlow" pitchFamily="34" charset="-120"/>
              </a:rPr>
              <a:t>Initialization</a:t>
            </a:r>
            <a:endParaRPr lang="en-US" sz="1944" dirty="0"/>
          </a:p>
        </p:txBody>
      </p:sp>
      <p:sp>
        <p:nvSpPr>
          <p:cNvPr id="8" name="Text 4"/>
          <p:cNvSpPr/>
          <p:nvPr/>
        </p:nvSpPr>
        <p:spPr>
          <a:xfrm>
            <a:off x="2108002" y="5910739"/>
            <a:ext cx="3096339" cy="600313"/>
          </a:xfrm>
          <a:prstGeom prst="rect">
            <a:avLst/>
          </a:prstGeom>
          <a:noFill/>
          <a:ln/>
        </p:spPr>
        <p:txBody>
          <a:bodyPr wrap="square" rtlCol="0" anchor="t"/>
          <a:lstStyle/>
          <a:p>
            <a:pPr marL="0" indent="0">
              <a:lnSpc>
                <a:spcPts val="2364"/>
              </a:lnSpc>
              <a:buNone/>
            </a:pPr>
            <a:r>
              <a:rPr lang="en-US" sz="1477" dirty="0">
                <a:solidFill>
                  <a:srgbClr val="272525"/>
                </a:solidFill>
                <a:latin typeface="Montserrat" pitchFamily="34" charset="0"/>
                <a:ea typeface="Montserrat" pitchFamily="34" charset="-122"/>
                <a:cs typeface="Montserrat" pitchFamily="34" charset="-120"/>
              </a:rPr>
              <a:t>K: Order of Chebyshev polynomial</a:t>
            </a:r>
            <a:endParaRPr lang="en-US" sz="1477" dirty="0"/>
          </a:p>
        </p:txBody>
      </p:sp>
      <p:sp>
        <p:nvSpPr>
          <p:cNvPr id="9" name="Text 5"/>
          <p:cNvSpPr/>
          <p:nvPr/>
        </p:nvSpPr>
        <p:spPr>
          <a:xfrm>
            <a:off x="2108002" y="6623566"/>
            <a:ext cx="3096339" cy="900470"/>
          </a:xfrm>
          <a:prstGeom prst="rect">
            <a:avLst/>
          </a:prstGeom>
          <a:noFill/>
          <a:ln/>
        </p:spPr>
        <p:txBody>
          <a:bodyPr wrap="square" rtlCol="0" anchor="t"/>
          <a:lstStyle/>
          <a:p>
            <a:pPr marL="0" indent="0">
              <a:lnSpc>
                <a:spcPts val="2364"/>
              </a:lnSpc>
              <a:buNone/>
            </a:pPr>
            <a:r>
              <a:rPr lang="en-US" sz="1477" dirty="0">
                <a:solidFill>
                  <a:srgbClr val="272525"/>
                </a:solidFill>
                <a:latin typeface="Montserrat" pitchFamily="34" charset="0"/>
                <a:ea typeface="Montserrat" pitchFamily="34" charset="-122"/>
                <a:cs typeface="Montserrat" pitchFamily="34" charset="-120"/>
              </a:rPr>
              <a:t>cheb_polynomials: Pre-computed Chebyshev polynomials</a:t>
            </a:r>
            <a:endParaRPr lang="en-US" sz="1477" dirty="0"/>
          </a:p>
        </p:txBody>
      </p:sp>
      <p:sp>
        <p:nvSpPr>
          <p:cNvPr id="10" name="Shape 6"/>
          <p:cNvSpPr/>
          <p:nvPr/>
        </p:nvSpPr>
        <p:spPr>
          <a:xfrm>
            <a:off x="5579388" y="5302091"/>
            <a:ext cx="3471386" cy="2409468"/>
          </a:xfrm>
          <a:prstGeom prst="roundRect">
            <a:avLst>
              <a:gd name="adj" fmla="val 7009"/>
            </a:avLst>
          </a:prstGeom>
          <a:solidFill>
            <a:srgbClr val="EEEFF5"/>
          </a:solidFill>
          <a:ln/>
        </p:spPr>
      </p:sp>
      <p:sp>
        <p:nvSpPr>
          <p:cNvPr id="11" name="Text 7"/>
          <p:cNvSpPr/>
          <p:nvPr/>
        </p:nvSpPr>
        <p:spPr>
          <a:xfrm>
            <a:off x="5766911" y="5489615"/>
            <a:ext cx="2468880" cy="308610"/>
          </a:xfrm>
          <a:prstGeom prst="rect">
            <a:avLst/>
          </a:prstGeom>
          <a:noFill/>
          <a:ln/>
        </p:spPr>
        <p:txBody>
          <a:bodyPr wrap="none" rtlCol="0" anchor="t"/>
          <a:lstStyle/>
          <a:p>
            <a:pPr marL="0" indent="0">
              <a:lnSpc>
                <a:spcPts val="2430"/>
              </a:lnSpc>
              <a:buNone/>
            </a:pPr>
            <a:r>
              <a:rPr lang="en-US" sz="1944" b="1" dirty="0">
                <a:solidFill>
                  <a:srgbClr val="272525"/>
                </a:solidFill>
                <a:latin typeface="Barlow" pitchFamily="34" charset="0"/>
                <a:ea typeface="Barlow" pitchFamily="34" charset="-122"/>
                <a:cs typeface="Barlow" pitchFamily="34" charset="-120"/>
              </a:rPr>
              <a:t>Initialization</a:t>
            </a:r>
            <a:endParaRPr lang="en-US" sz="1944" dirty="0"/>
          </a:p>
        </p:txBody>
      </p:sp>
      <p:sp>
        <p:nvSpPr>
          <p:cNvPr id="12" name="Text 8"/>
          <p:cNvSpPr/>
          <p:nvPr/>
        </p:nvSpPr>
        <p:spPr>
          <a:xfrm>
            <a:off x="5766911" y="5910739"/>
            <a:ext cx="3096339" cy="900470"/>
          </a:xfrm>
          <a:prstGeom prst="rect">
            <a:avLst/>
          </a:prstGeom>
          <a:noFill/>
          <a:ln/>
        </p:spPr>
        <p:txBody>
          <a:bodyPr wrap="square" rtlCol="0" anchor="t"/>
          <a:lstStyle/>
          <a:p>
            <a:pPr marL="0" indent="0">
              <a:lnSpc>
                <a:spcPts val="2364"/>
              </a:lnSpc>
              <a:buNone/>
            </a:pPr>
            <a:r>
              <a:rPr lang="en-US" sz="1477" dirty="0">
                <a:solidFill>
                  <a:srgbClr val="272525"/>
                </a:solidFill>
                <a:latin typeface="Montserrat" pitchFamily="34" charset="0"/>
                <a:ea typeface="Montserrat" pitchFamily="34" charset="-122"/>
                <a:cs typeface="Montserrat" pitchFamily="34" charset="-120"/>
              </a:rPr>
              <a:t>in_channels and out_channels: Number of input and output features</a:t>
            </a:r>
            <a:endParaRPr lang="en-US" sz="1477" dirty="0"/>
          </a:p>
        </p:txBody>
      </p:sp>
      <p:sp>
        <p:nvSpPr>
          <p:cNvPr id="13" name="Shape 9"/>
          <p:cNvSpPr/>
          <p:nvPr/>
        </p:nvSpPr>
        <p:spPr>
          <a:xfrm>
            <a:off x="9238298" y="5302091"/>
            <a:ext cx="3471386" cy="2409468"/>
          </a:xfrm>
          <a:prstGeom prst="roundRect">
            <a:avLst>
              <a:gd name="adj" fmla="val 7009"/>
            </a:avLst>
          </a:prstGeom>
          <a:solidFill>
            <a:srgbClr val="EEEFF5"/>
          </a:solidFill>
          <a:ln/>
        </p:spPr>
      </p:sp>
      <p:sp>
        <p:nvSpPr>
          <p:cNvPr id="14" name="Text 10"/>
          <p:cNvSpPr/>
          <p:nvPr/>
        </p:nvSpPr>
        <p:spPr>
          <a:xfrm>
            <a:off x="9425821" y="5489615"/>
            <a:ext cx="2468880" cy="308610"/>
          </a:xfrm>
          <a:prstGeom prst="rect">
            <a:avLst/>
          </a:prstGeom>
          <a:noFill/>
          <a:ln/>
        </p:spPr>
        <p:txBody>
          <a:bodyPr wrap="none" rtlCol="0" anchor="t"/>
          <a:lstStyle/>
          <a:p>
            <a:pPr marL="0" indent="0">
              <a:lnSpc>
                <a:spcPts val="2430"/>
              </a:lnSpc>
              <a:buNone/>
            </a:pPr>
            <a:r>
              <a:rPr lang="en-US" sz="1944" b="1" dirty="0">
                <a:solidFill>
                  <a:srgbClr val="272525"/>
                </a:solidFill>
                <a:latin typeface="Barlow" pitchFamily="34" charset="0"/>
                <a:ea typeface="Barlow" pitchFamily="34" charset="-122"/>
                <a:cs typeface="Barlow" pitchFamily="34" charset="-120"/>
              </a:rPr>
              <a:t>Initialization</a:t>
            </a:r>
            <a:endParaRPr lang="en-US" sz="1944" dirty="0"/>
          </a:p>
        </p:txBody>
      </p:sp>
      <p:sp>
        <p:nvSpPr>
          <p:cNvPr id="15" name="Text 11"/>
          <p:cNvSpPr/>
          <p:nvPr/>
        </p:nvSpPr>
        <p:spPr>
          <a:xfrm>
            <a:off x="9425821" y="5910739"/>
            <a:ext cx="3096339" cy="600313"/>
          </a:xfrm>
          <a:prstGeom prst="rect">
            <a:avLst/>
          </a:prstGeom>
          <a:noFill/>
          <a:ln/>
        </p:spPr>
        <p:txBody>
          <a:bodyPr wrap="square" rtlCol="0" anchor="t"/>
          <a:lstStyle/>
          <a:p>
            <a:pPr marL="0" indent="0">
              <a:lnSpc>
                <a:spcPts val="2364"/>
              </a:lnSpc>
              <a:buNone/>
            </a:pPr>
            <a:r>
              <a:rPr lang="en-US" sz="1477" dirty="0">
                <a:solidFill>
                  <a:srgbClr val="272525"/>
                </a:solidFill>
                <a:latin typeface="Montserrat" pitchFamily="34" charset="0"/>
                <a:ea typeface="Montserrat" pitchFamily="34" charset="-122"/>
                <a:cs typeface="Montserrat" pitchFamily="34" charset="-120"/>
              </a:rPr>
              <a:t>Theta: Learnable parameters for each order of the polynomial</a:t>
            </a:r>
            <a:endParaRPr lang="en-US" sz="1477"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271832" y="483275"/>
            <a:ext cx="10086618" cy="1153954"/>
          </a:xfrm>
          <a:prstGeom prst="rect">
            <a:avLst/>
          </a:prstGeom>
          <a:noFill/>
          <a:ln/>
        </p:spPr>
        <p:txBody>
          <a:bodyPr wrap="square" rtlCol="0" anchor="t"/>
          <a:lstStyle/>
          <a:p>
            <a:pPr marL="0" indent="0">
              <a:lnSpc>
                <a:spcPts val="4544"/>
              </a:lnSpc>
              <a:buNone/>
            </a:pPr>
            <a:r>
              <a:rPr lang="en-US" sz="3635" b="1" dirty="0">
                <a:solidFill>
                  <a:srgbClr val="7068F4"/>
                </a:solidFill>
                <a:latin typeface="Barlow" pitchFamily="34" charset="0"/>
                <a:ea typeface="Barlow" pitchFamily="34" charset="-122"/>
                <a:cs typeface="Barlow" pitchFamily="34" charset="-120"/>
              </a:rPr>
              <a:t>How is the Chebyshev Graph Convolution implemented in code?</a:t>
            </a:r>
            <a:endParaRPr lang="en-US" sz="3635" dirty="0"/>
          </a:p>
        </p:txBody>
      </p:sp>
      <p:pic>
        <p:nvPicPr>
          <p:cNvPr id="5" name="Image 1" descr="preencoded.png"/>
          <p:cNvPicPr>
            <a:picLocks noChangeAspect="1"/>
          </p:cNvPicPr>
          <p:nvPr/>
        </p:nvPicPr>
        <p:blipFill>
          <a:blip r:embed="rId4"/>
          <a:stretch>
            <a:fillRect/>
          </a:stretch>
        </p:blipFill>
        <p:spPr>
          <a:xfrm>
            <a:off x="2271832" y="1987987"/>
            <a:ext cx="8770977" cy="57582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EEEFF5"/>
          </a:solidFill>
          <a:ln/>
        </p:spPr>
      </p:sp>
      <p:sp>
        <p:nvSpPr>
          <p:cNvPr id="4" name="Text 1"/>
          <p:cNvSpPr/>
          <p:nvPr/>
        </p:nvSpPr>
        <p:spPr>
          <a:xfrm>
            <a:off x="2221587" y="487204"/>
            <a:ext cx="10187107" cy="1165622"/>
          </a:xfrm>
          <a:prstGeom prst="rect">
            <a:avLst/>
          </a:prstGeom>
          <a:noFill/>
          <a:ln/>
        </p:spPr>
        <p:txBody>
          <a:bodyPr wrap="square" rtlCol="0" anchor="t"/>
          <a:lstStyle/>
          <a:p>
            <a:pPr marL="0" indent="0">
              <a:lnSpc>
                <a:spcPts val="4589"/>
              </a:lnSpc>
              <a:buNone/>
            </a:pPr>
            <a:r>
              <a:rPr lang="en-US" sz="3671" b="1" dirty="0">
                <a:solidFill>
                  <a:srgbClr val="7068F4"/>
                </a:solidFill>
                <a:latin typeface="Barlow" pitchFamily="34" charset="0"/>
                <a:ea typeface="Barlow" pitchFamily="34" charset="-122"/>
                <a:cs typeface="Barlow" pitchFamily="34" charset="-120"/>
              </a:rPr>
              <a:t>How is the Chebyshev Graph Convolution implemented in diagram?</a:t>
            </a:r>
            <a:endParaRPr lang="en-US" sz="3671" dirty="0"/>
          </a:p>
        </p:txBody>
      </p:sp>
      <p:pic>
        <p:nvPicPr>
          <p:cNvPr id="5" name="Image 1" descr="preencoded.png"/>
          <p:cNvPicPr>
            <a:picLocks noChangeAspect="1"/>
          </p:cNvPicPr>
          <p:nvPr/>
        </p:nvPicPr>
        <p:blipFill>
          <a:blip r:embed="rId4"/>
          <a:stretch>
            <a:fillRect/>
          </a:stretch>
        </p:blipFill>
        <p:spPr>
          <a:xfrm>
            <a:off x="5113496" y="2007156"/>
            <a:ext cx="4403288" cy="57360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030843"/>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Temporal Convolution</a:t>
            </a:r>
            <a:endParaRPr lang="en-US" sz="5116" dirty="0"/>
          </a:p>
        </p:txBody>
      </p:sp>
      <p:sp>
        <p:nvSpPr>
          <p:cNvPr id="5" name="Text 2"/>
          <p:cNvSpPr/>
          <p:nvPr/>
        </p:nvSpPr>
        <p:spPr>
          <a:xfrm>
            <a:off x="1258967" y="2336721"/>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Temporal convolution in ASTGCN captures dependencies along the time axis.</a:t>
            </a:r>
            <a:endParaRPr lang="en-US" sz="1944" dirty="0"/>
          </a:p>
        </p:txBody>
      </p:sp>
      <p:sp>
        <p:nvSpPr>
          <p:cNvPr id="6" name="Text 3"/>
          <p:cNvSpPr/>
          <p:nvPr/>
        </p:nvSpPr>
        <p:spPr>
          <a:xfrm>
            <a:off x="1258967" y="2818090"/>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As a standard 1D convolution operation over the time dimension. </a:t>
            </a:r>
            <a:endParaRPr lang="en-US" sz="1944" dirty="0"/>
          </a:p>
        </p:txBody>
      </p:sp>
      <p:sp>
        <p:nvSpPr>
          <p:cNvPr id="7" name="Text 4"/>
          <p:cNvSpPr/>
          <p:nvPr/>
        </p:nvSpPr>
        <p:spPr>
          <a:xfrm>
            <a:off x="1258967" y="3299460"/>
            <a:ext cx="12507397" cy="40266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In ASTGCN_</a:t>
            </a:r>
            <a:r>
              <a:rPr lang="en-US" sz="1944" u="sng" dirty="0">
                <a:solidFill>
                  <a:srgbClr val="7068F4"/>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xmlns="" val="tx"/>
                    </a:ext>
                  </a:extLst>
                </a:hlinkClick>
              </a:rPr>
              <a:t>r.py</a:t>
            </a:r>
            <a:r>
              <a:rPr lang="en-US" sz="1944" dirty="0">
                <a:solidFill>
                  <a:srgbClr val="272525"/>
                </a:solidFill>
                <a:latin typeface="Montserrat" pitchFamily="34" charset="0"/>
                <a:ea typeface="Montserrat" pitchFamily="34" charset="-122"/>
                <a:cs typeface="Montserrat" pitchFamily="34" charset="-120"/>
              </a:rPr>
              <a:t>, this is part of the </a:t>
            </a:r>
            <a:r>
              <a:rPr lang="en-US" sz="1944" dirty="0">
                <a:solidFill>
                  <a:srgbClr val="272525"/>
                </a:solidFill>
                <a:highlight>
                  <a:srgbClr val="D2CFFC"/>
                </a:highlight>
                <a:latin typeface="Consolas" pitchFamily="34" charset="0"/>
                <a:ea typeface="Consolas" pitchFamily="34" charset="-122"/>
                <a:cs typeface="Consolas" pitchFamily="34" charset="-120"/>
              </a:rPr>
              <a:t>ASTGCN_block</a:t>
            </a:r>
            <a:r>
              <a:rPr lang="en-US" sz="1944" dirty="0">
                <a:solidFill>
                  <a:srgbClr val="272525"/>
                </a:solidFill>
                <a:latin typeface="Montserrat" pitchFamily="34" charset="0"/>
                <a:ea typeface="Montserrat" pitchFamily="34" charset="-122"/>
                <a:cs typeface="Montserrat" pitchFamily="34" charset="-120"/>
              </a:rPr>
              <a:t> class:</a:t>
            </a:r>
            <a:endParaRPr lang="en-US" sz="1944" dirty="0"/>
          </a:p>
        </p:txBody>
      </p:sp>
      <p:pic>
        <p:nvPicPr>
          <p:cNvPr id="8" name="Image 1" descr="preencoded.png"/>
          <p:cNvPicPr>
            <a:picLocks noChangeAspect="1"/>
          </p:cNvPicPr>
          <p:nvPr/>
        </p:nvPicPr>
        <p:blipFill>
          <a:blip r:embed="rId5"/>
          <a:stretch>
            <a:fillRect/>
          </a:stretch>
        </p:blipFill>
        <p:spPr>
          <a:xfrm>
            <a:off x="864037" y="3979783"/>
            <a:ext cx="12344400" cy="2151221"/>
          </a:xfrm>
          <a:prstGeom prst="rect">
            <a:avLst/>
          </a:prstGeom>
        </p:spPr>
      </p:pic>
      <p:sp>
        <p:nvSpPr>
          <p:cNvPr id="9" name="Text 5"/>
          <p:cNvSpPr/>
          <p:nvPr/>
        </p:nvSpPr>
        <p:spPr>
          <a:xfrm>
            <a:off x="864037" y="6408658"/>
            <a:ext cx="12902327" cy="790099"/>
          </a:xfrm>
          <a:prstGeom prst="rect">
            <a:avLst/>
          </a:prstGeom>
          <a:noFill/>
          <a:ln/>
        </p:spPr>
        <p:txBody>
          <a:bodyPr wrap="squar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Explanation: </a:t>
            </a:r>
            <a:r>
              <a:rPr lang="en-US" sz="1944" dirty="0">
                <a:solidFill>
                  <a:srgbClr val="272525"/>
                </a:solidFill>
                <a:latin typeface="Montserrat" pitchFamily="34" charset="0"/>
                <a:ea typeface="Montserrat" pitchFamily="34" charset="-122"/>
                <a:cs typeface="Montserrat" pitchFamily="34" charset="-120"/>
              </a:rPr>
              <a:t>This convolution uses a kernel size of 3 in the time dimension, allowing it to capture short-term temporal patterns.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982385"/>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Introduction</a:t>
            </a:r>
            <a:endParaRPr lang="en-US" sz="5116" dirty="0"/>
          </a:p>
        </p:txBody>
      </p:sp>
      <p:sp>
        <p:nvSpPr>
          <p:cNvPr id="5" name="Text 2"/>
          <p:cNvSpPr/>
          <p:nvPr/>
        </p:nvSpPr>
        <p:spPr>
          <a:xfrm>
            <a:off x="1258967" y="2164794"/>
            <a:ext cx="12507397"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Traffic congestion is a significant challenge in urban areas. It leads to increased travel times, fuel consumption, and pollution.</a:t>
            </a:r>
            <a:endParaRPr lang="en-US" sz="1944" dirty="0"/>
          </a:p>
        </p:txBody>
      </p:sp>
      <p:sp>
        <p:nvSpPr>
          <p:cNvPr id="6" name="Text 3"/>
          <p:cNvSpPr/>
          <p:nvPr/>
        </p:nvSpPr>
        <p:spPr>
          <a:xfrm>
            <a:off x="1258967" y="3318867"/>
            <a:ext cx="5755124"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Accurate traffic flow prediction is essential for efficient traffic management and route optimization.</a:t>
            </a:r>
            <a:endParaRPr lang="en-US" sz="1944" dirty="0"/>
          </a:p>
        </p:txBody>
      </p:sp>
      <p:sp>
        <p:nvSpPr>
          <p:cNvPr id="7" name="Text 4"/>
          <p:cNvSpPr/>
          <p:nvPr/>
        </p:nvSpPr>
        <p:spPr>
          <a:xfrm>
            <a:off x="1258967" y="4590336"/>
            <a:ext cx="5755124" cy="2370296"/>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Traffic data exhibits complex patterns due to various influencing factors such as time of day, weather conditions, road incidents,… Traditional methods struggle to capture these complexities, necessitating advanced machine learning models.</a:t>
            </a:r>
            <a:endParaRPr lang="en-US" sz="1944" dirty="0"/>
          </a:p>
        </p:txBody>
      </p:sp>
      <p:pic>
        <p:nvPicPr>
          <p:cNvPr id="8" name="Image 1" descr="preencoded.png"/>
          <p:cNvPicPr>
            <a:picLocks noChangeAspect="1"/>
          </p:cNvPicPr>
          <p:nvPr/>
        </p:nvPicPr>
        <p:blipFill>
          <a:blip r:embed="rId4"/>
          <a:stretch>
            <a:fillRect/>
          </a:stretch>
        </p:blipFill>
        <p:spPr>
          <a:xfrm>
            <a:off x="7623929" y="3510201"/>
            <a:ext cx="6150054" cy="34593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2288381" y="764858"/>
            <a:ext cx="9886236" cy="575191"/>
          </a:xfrm>
          <a:prstGeom prst="rect">
            <a:avLst/>
          </a:prstGeom>
          <a:noFill/>
          <a:ln/>
        </p:spPr>
        <p:txBody>
          <a:bodyPr wrap="none" rtlCol="0" anchor="t"/>
          <a:lstStyle/>
          <a:p>
            <a:pPr marL="0" indent="0">
              <a:lnSpc>
                <a:spcPts val="4529"/>
              </a:lnSpc>
              <a:buNone/>
            </a:pPr>
            <a:r>
              <a:rPr lang="en-US" sz="3623" b="1" dirty="0">
                <a:solidFill>
                  <a:srgbClr val="7068F4"/>
                </a:solidFill>
                <a:latin typeface="Barlow" pitchFamily="34" charset="0"/>
                <a:ea typeface="Barlow" pitchFamily="34" charset="-122"/>
                <a:cs typeface="Barlow" pitchFamily="34" charset="-120"/>
              </a:rPr>
              <a:t>Integration of Spatial and Temporal Convolutions</a:t>
            </a:r>
            <a:endParaRPr lang="en-US" sz="3623" dirty="0"/>
          </a:p>
        </p:txBody>
      </p:sp>
      <p:sp>
        <p:nvSpPr>
          <p:cNvPr id="5" name="Text 2"/>
          <p:cNvSpPr/>
          <p:nvPr/>
        </p:nvSpPr>
        <p:spPr>
          <a:xfrm>
            <a:off x="2568059" y="1689735"/>
            <a:ext cx="9773841" cy="567214"/>
          </a:xfrm>
          <a:prstGeom prst="rect">
            <a:avLst/>
          </a:prstGeom>
          <a:noFill/>
          <a:ln/>
        </p:spPr>
        <p:txBody>
          <a:bodyPr wrap="square" rtlCol="0" anchor="t"/>
          <a:lstStyle/>
          <a:p>
            <a:pPr marL="342900" indent="-342900" algn="l">
              <a:lnSpc>
                <a:spcPts val="2203"/>
              </a:lnSpc>
              <a:buSzPct val="100000"/>
              <a:buChar char="•"/>
            </a:pPr>
            <a:r>
              <a:rPr lang="en-US" sz="1377" b="1" dirty="0">
                <a:solidFill>
                  <a:srgbClr val="272525"/>
                </a:solidFill>
                <a:latin typeface="Montserrat" pitchFamily="34" charset="0"/>
                <a:ea typeface="Montserrat" pitchFamily="34" charset="-122"/>
                <a:cs typeface="Montserrat" pitchFamily="34" charset="-120"/>
              </a:rPr>
              <a:t>Chebyshev polynomial computation: </a:t>
            </a:r>
            <a:r>
              <a:rPr lang="en-US" sz="1377" dirty="0">
                <a:solidFill>
                  <a:srgbClr val="272525"/>
                </a:solidFill>
                <a:latin typeface="Montserrat" pitchFamily="34" charset="0"/>
                <a:ea typeface="Montserrat" pitchFamily="34" charset="-122"/>
                <a:cs typeface="Montserrat" pitchFamily="34" charset="-120"/>
              </a:rPr>
              <a:t>The Chebyshev polynomials are pre-computed and passed to the </a:t>
            </a:r>
            <a:r>
              <a:rPr lang="en-US" sz="1377" dirty="0">
                <a:solidFill>
                  <a:srgbClr val="272525"/>
                </a:solidFill>
                <a:highlight>
                  <a:srgbClr val="D2CFFC"/>
                </a:highlight>
                <a:latin typeface="Consolas" pitchFamily="34" charset="0"/>
                <a:ea typeface="Consolas" pitchFamily="34" charset="-122"/>
                <a:cs typeface="Consolas" pitchFamily="34" charset="-120"/>
              </a:rPr>
              <a:t>cheb_conv_withSAt</a:t>
            </a:r>
            <a:r>
              <a:rPr lang="en-US" sz="1377" dirty="0">
                <a:solidFill>
                  <a:srgbClr val="272525"/>
                </a:solidFill>
                <a:latin typeface="Montserrat" pitchFamily="34" charset="0"/>
                <a:ea typeface="Montserrat" pitchFamily="34" charset="-122"/>
                <a:cs typeface="Montserrat" pitchFamily="34" charset="-120"/>
              </a:rPr>
              <a:t> class.</a:t>
            </a:r>
            <a:endParaRPr lang="en-US" sz="1377" dirty="0"/>
          </a:p>
        </p:txBody>
      </p:sp>
      <p:pic>
        <p:nvPicPr>
          <p:cNvPr id="6" name="Image 1" descr="preencoded.png"/>
          <p:cNvPicPr>
            <a:picLocks noChangeAspect="1"/>
          </p:cNvPicPr>
          <p:nvPr/>
        </p:nvPicPr>
        <p:blipFill>
          <a:blip r:embed="rId4"/>
          <a:stretch>
            <a:fillRect/>
          </a:stretch>
        </p:blipFill>
        <p:spPr>
          <a:xfrm>
            <a:off x="2288381" y="2453640"/>
            <a:ext cx="8742164" cy="421124"/>
          </a:xfrm>
          <a:prstGeom prst="rect">
            <a:avLst/>
          </a:prstGeom>
        </p:spPr>
      </p:pic>
      <p:sp>
        <p:nvSpPr>
          <p:cNvPr id="7" name="Text 3"/>
          <p:cNvSpPr/>
          <p:nvPr/>
        </p:nvSpPr>
        <p:spPr>
          <a:xfrm>
            <a:off x="2568059" y="3071455"/>
            <a:ext cx="9773841" cy="567214"/>
          </a:xfrm>
          <a:prstGeom prst="rect">
            <a:avLst/>
          </a:prstGeom>
          <a:noFill/>
          <a:ln/>
        </p:spPr>
        <p:txBody>
          <a:bodyPr wrap="square" rtlCol="0" anchor="t"/>
          <a:lstStyle/>
          <a:p>
            <a:pPr marL="342900" indent="-342900" algn="l">
              <a:lnSpc>
                <a:spcPts val="2203"/>
              </a:lnSpc>
              <a:buSzPct val="100000"/>
              <a:buChar char="•"/>
            </a:pPr>
            <a:r>
              <a:rPr lang="en-US" sz="1377" b="1" dirty="0">
                <a:solidFill>
                  <a:srgbClr val="272525"/>
                </a:solidFill>
                <a:latin typeface="Montserrat" pitchFamily="34" charset="0"/>
                <a:ea typeface="Montserrat" pitchFamily="34" charset="-122"/>
                <a:cs typeface="Montserrat" pitchFamily="34" charset="-120"/>
              </a:rPr>
              <a:t>Integration to Attention Mechanism: </a:t>
            </a:r>
            <a:r>
              <a:rPr lang="en-US" sz="1377" dirty="0">
                <a:solidFill>
                  <a:srgbClr val="272525"/>
                </a:solidFill>
                <a:latin typeface="Montserrat" pitchFamily="34" charset="0"/>
                <a:ea typeface="Montserrat" pitchFamily="34" charset="-122"/>
                <a:cs typeface="Montserrat" pitchFamily="34" charset="-120"/>
              </a:rPr>
              <a:t>The spatial attention is directly incorporated into the Chebyshev graph convolution (</a:t>
            </a:r>
            <a:r>
              <a:rPr lang="en-US" sz="1377" dirty="0">
                <a:solidFill>
                  <a:srgbClr val="272525"/>
                </a:solidFill>
                <a:highlight>
                  <a:srgbClr val="D2CFFC"/>
                </a:highlight>
                <a:latin typeface="Consolas" pitchFamily="34" charset="0"/>
                <a:ea typeface="Consolas" pitchFamily="34" charset="-122"/>
                <a:cs typeface="Consolas" pitchFamily="34" charset="-120"/>
              </a:rPr>
              <a:t>cheb_conv_withSAt</a:t>
            </a:r>
            <a:r>
              <a:rPr lang="en-US" sz="1377" dirty="0">
                <a:solidFill>
                  <a:srgbClr val="272525"/>
                </a:solidFill>
                <a:latin typeface="Montserrat" pitchFamily="34" charset="0"/>
                <a:ea typeface="Montserrat" pitchFamily="34" charset="-122"/>
                <a:cs typeface="Montserrat" pitchFamily="34" charset="-120"/>
              </a:rPr>
              <a:t> class)</a:t>
            </a:r>
            <a:endParaRPr lang="en-US" sz="1377" dirty="0"/>
          </a:p>
        </p:txBody>
      </p:sp>
      <p:pic>
        <p:nvPicPr>
          <p:cNvPr id="8" name="Image 2" descr="preencoded.png"/>
          <p:cNvPicPr>
            <a:picLocks noChangeAspect="1"/>
          </p:cNvPicPr>
          <p:nvPr/>
        </p:nvPicPr>
        <p:blipFill>
          <a:blip r:embed="rId5"/>
          <a:stretch>
            <a:fillRect/>
          </a:stretch>
        </p:blipFill>
        <p:spPr>
          <a:xfrm>
            <a:off x="2288381" y="3835360"/>
            <a:ext cx="8691086" cy="952381"/>
          </a:xfrm>
          <a:prstGeom prst="rect">
            <a:avLst/>
          </a:prstGeom>
        </p:spPr>
      </p:pic>
      <p:sp>
        <p:nvSpPr>
          <p:cNvPr id="9" name="Text 4"/>
          <p:cNvSpPr/>
          <p:nvPr/>
        </p:nvSpPr>
        <p:spPr>
          <a:xfrm>
            <a:off x="2568059" y="4984432"/>
            <a:ext cx="9773841" cy="567214"/>
          </a:xfrm>
          <a:prstGeom prst="rect">
            <a:avLst/>
          </a:prstGeom>
          <a:noFill/>
          <a:ln/>
        </p:spPr>
        <p:txBody>
          <a:bodyPr wrap="square" rtlCol="0" anchor="t"/>
          <a:lstStyle/>
          <a:p>
            <a:pPr marL="342900" indent="-342900" algn="l">
              <a:lnSpc>
                <a:spcPts val="2203"/>
              </a:lnSpc>
              <a:buSzPct val="100000"/>
              <a:buChar char="•"/>
            </a:pPr>
            <a:r>
              <a:rPr lang="en-US" sz="1377" b="1" dirty="0">
                <a:solidFill>
                  <a:srgbClr val="272525"/>
                </a:solidFill>
                <a:latin typeface="Montserrat" pitchFamily="34" charset="0"/>
                <a:ea typeface="Montserrat" pitchFamily="34" charset="-122"/>
                <a:cs typeface="Montserrat" pitchFamily="34" charset="-120"/>
              </a:rPr>
              <a:t>Multi-scale temporal convolution: </a:t>
            </a:r>
            <a:r>
              <a:rPr lang="en-US" sz="1377" dirty="0">
                <a:solidFill>
                  <a:srgbClr val="272525"/>
                </a:solidFill>
                <a:latin typeface="Montserrat" pitchFamily="34" charset="0"/>
                <a:ea typeface="Montserrat" pitchFamily="34" charset="-122"/>
                <a:cs typeface="Montserrat" pitchFamily="34" charset="-120"/>
              </a:rPr>
              <a:t>The model uses multiple ASTGCN blocks with different temporal convolution strides to capture patterns at different time scales (</a:t>
            </a:r>
            <a:r>
              <a:rPr lang="en-US" sz="1377" dirty="0">
                <a:solidFill>
                  <a:srgbClr val="272525"/>
                </a:solidFill>
                <a:highlight>
                  <a:srgbClr val="D2CFFC"/>
                </a:highlight>
                <a:latin typeface="Consolas" pitchFamily="34" charset="0"/>
                <a:ea typeface="Consolas" pitchFamily="34" charset="-122"/>
                <a:cs typeface="Consolas" pitchFamily="34" charset="-120"/>
              </a:rPr>
              <a:t>ASTGCN_block</a:t>
            </a:r>
            <a:r>
              <a:rPr lang="en-US" sz="1377" dirty="0">
                <a:solidFill>
                  <a:srgbClr val="272525"/>
                </a:solidFill>
                <a:latin typeface="Montserrat" pitchFamily="34" charset="0"/>
                <a:ea typeface="Montserrat" pitchFamily="34" charset="-122"/>
                <a:cs typeface="Montserrat" pitchFamily="34" charset="-120"/>
              </a:rPr>
              <a:t> class)</a:t>
            </a:r>
            <a:endParaRPr lang="en-US" sz="1377" dirty="0"/>
          </a:p>
        </p:txBody>
      </p:sp>
      <p:sp>
        <p:nvSpPr>
          <p:cNvPr id="10" name="Text 5"/>
          <p:cNvSpPr/>
          <p:nvPr/>
        </p:nvSpPr>
        <p:spPr>
          <a:xfrm>
            <a:off x="2568059" y="5612725"/>
            <a:ext cx="9773841" cy="567214"/>
          </a:xfrm>
          <a:prstGeom prst="rect">
            <a:avLst/>
          </a:prstGeom>
          <a:noFill/>
          <a:ln/>
        </p:spPr>
        <p:txBody>
          <a:bodyPr wrap="square" rtlCol="0" anchor="t"/>
          <a:lstStyle/>
          <a:p>
            <a:pPr marL="342900" indent="-342900" algn="l">
              <a:lnSpc>
                <a:spcPts val="2203"/>
              </a:lnSpc>
              <a:buSzPct val="100000"/>
              <a:buChar char="•"/>
            </a:pPr>
            <a:r>
              <a:rPr lang="en-US" sz="1377" b="1" dirty="0">
                <a:solidFill>
                  <a:srgbClr val="272525"/>
                </a:solidFill>
                <a:latin typeface="Montserrat" pitchFamily="34" charset="0"/>
                <a:ea typeface="Montserrat" pitchFamily="34" charset="-122"/>
                <a:cs typeface="Montserrat" pitchFamily="34" charset="-120"/>
              </a:rPr>
              <a:t>Residual connections: </a:t>
            </a:r>
            <a:r>
              <a:rPr lang="en-US" sz="1377" dirty="0">
                <a:solidFill>
                  <a:srgbClr val="272525"/>
                </a:solidFill>
                <a:latin typeface="Montserrat" pitchFamily="34" charset="0"/>
                <a:ea typeface="Montserrat" pitchFamily="34" charset="-122"/>
                <a:cs typeface="Montserrat" pitchFamily="34" charset="-120"/>
              </a:rPr>
              <a:t> Being used to facilitate gradient flow and enable training of deeper networks (</a:t>
            </a:r>
            <a:r>
              <a:rPr lang="en-US" sz="1377" dirty="0">
                <a:solidFill>
                  <a:srgbClr val="272525"/>
                </a:solidFill>
                <a:highlight>
                  <a:srgbClr val="D2CFFC"/>
                </a:highlight>
                <a:latin typeface="Consolas" pitchFamily="34" charset="0"/>
                <a:ea typeface="Consolas" pitchFamily="34" charset="-122"/>
                <a:cs typeface="Consolas" pitchFamily="34" charset="-120"/>
              </a:rPr>
              <a:t>ASTGCN_block</a:t>
            </a:r>
            <a:r>
              <a:rPr lang="en-US" sz="1377" dirty="0">
                <a:solidFill>
                  <a:srgbClr val="272525"/>
                </a:solidFill>
                <a:latin typeface="Montserrat" pitchFamily="34" charset="0"/>
                <a:ea typeface="Montserrat" pitchFamily="34" charset="-122"/>
                <a:cs typeface="Montserrat" pitchFamily="34" charset="-120"/>
              </a:rPr>
              <a:t> class)</a:t>
            </a:r>
            <a:endParaRPr lang="en-US" sz="1377" dirty="0"/>
          </a:p>
        </p:txBody>
      </p:sp>
      <p:pic>
        <p:nvPicPr>
          <p:cNvPr id="11" name="Image 3" descr="preencoded.png"/>
          <p:cNvPicPr>
            <a:picLocks noChangeAspect="1"/>
          </p:cNvPicPr>
          <p:nvPr/>
        </p:nvPicPr>
        <p:blipFill>
          <a:blip r:embed="rId6"/>
          <a:stretch>
            <a:fillRect/>
          </a:stretch>
        </p:blipFill>
        <p:spPr>
          <a:xfrm>
            <a:off x="2288381" y="6376630"/>
            <a:ext cx="8742164" cy="108811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74988"/>
          </a:xfrm>
          <a:prstGeom prst="rect">
            <a:avLst/>
          </a:prstGeom>
          <a:solidFill>
            <a:srgbClr val="EEEFF5"/>
          </a:solidFill>
          <a:ln/>
        </p:spPr>
      </p:sp>
      <p:sp>
        <p:nvSpPr>
          <p:cNvPr id="4" name="Text 1"/>
          <p:cNvSpPr/>
          <p:nvPr/>
        </p:nvSpPr>
        <p:spPr>
          <a:xfrm>
            <a:off x="2346603" y="475178"/>
            <a:ext cx="8329255" cy="568523"/>
          </a:xfrm>
          <a:prstGeom prst="rect">
            <a:avLst/>
          </a:prstGeom>
          <a:noFill/>
          <a:ln/>
        </p:spPr>
        <p:txBody>
          <a:bodyPr wrap="none" rtlCol="0" anchor="t"/>
          <a:lstStyle/>
          <a:p>
            <a:pPr marL="0" indent="0">
              <a:lnSpc>
                <a:spcPts val="4476"/>
              </a:lnSpc>
              <a:buNone/>
            </a:pPr>
            <a:r>
              <a:rPr lang="en-US" sz="3581" b="1" dirty="0">
                <a:solidFill>
                  <a:srgbClr val="7068F4"/>
                </a:solidFill>
                <a:latin typeface="Barlow" pitchFamily="34" charset="0"/>
                <a:ea typeface="Barlow" pitchFamily="34" charset="-122"/>
                <a:cs typeface="Barlow" pitchFamily="34" charset="-120"/>
              </a:rPr>
              <a:t>How is the process visualized in diagram?</a:t>
            </a:r>
            <a:endParaRPr lang="en-US" sz="3581" dirty="0"/>
          </a:p>
        </p:txBody>
      </p:sp>
      <p:pic>
        <p:nvPicPr>
          <p:cNvPr id="5" name="Image 1" descr="preencoded.png"/>
          <p:cNvPicPr>
            <a:picLocks noChangeAspect="1"/>
          </p:cNvPicPr>
          <p:nvPr/>
        </p:nvPicPr>
        <p:blipFill>
          <a:blip r:embed="rId4"/>
          <a:stretch>
            <a:fillRect/>
          </a:stretch>
        </p:blipFill>
        <p:spPr>
          <a:xfrm>
            <a:off x="3302913" y="1389340"/>
            <a:ext cx="8024574" cy="661046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771406"/>
            <a:ext cx="12902327" cy="1624251"/>
          </a:xfrm>
          <a:prstGeom prst="rect">
            <a:avLst/>
          </a:prstGeom>
          <a:noFill/>
          <a:ln/>
        </p:spPr>
        <p:txBody>
          <a:bodyPr wrap="squar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The relationship between attention mechanism &amp; S-T convolution</a:t>
            </a:r>
            <a:endParaRPr lang="en-US" sz="5116" dirty="0"/>
          </a:p>
        </p:txBody>
      </p:sp>
      <p:sp>
        <p:nvSpPr>
          <p:cNvPr id="5" name="Text 2"/>
          <p:cNvSpPr/>
          <p:nvPr/>
        </p:nvSpPr>
        <p:spPr>
          <a:xfrm>
            <a:off x="1258967" y="2889409"/>
            <a:ext cx="12507397" cy="79771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Montserrat" pitchFamily="34" charset="0"/>
                <a:ea typeface="Montserrat" pitchFamily="34" charset="-122"/>
                <a:cs typeface="Montserrat" pitchFamily="34" charset="-120"/>
              </a:rPr>
              <a:t>Sequential Processing: </a:t>
            </a:r>
            <a:r>
              <a:rPr lang="en-US" sz="1944" dirty="0">
                <a:solidFill>
                  <a:srgbClr val="272525"/>
                </a:solidFill>
                <a:latin typeface="Montserrat" pitchFamily="34" charset="0"/>
                <a:ea typeface="Montserrat" pitchFamily="34" charset="-122"/>
                <a:cs typeface="Montserrat" pitchFamily="34" charset="-120"/>
              </a:rPr>
              <a:t>The attention mechanism is applied before the convolution. The output of the attention mechanism becomes the input for the convolution module ((</a:t>
            </a:r>
            <a:r>
              <a:rPr lang="en-US" sz="1944" dirty="0">
                <a:solidFill>
                  <a:srgbClr val="272525"/>
                </a:solidFill>
                <a:highlight>
                  <a:srgbClr val="D2CFFC"/>
                </a:highlight>
                <a:latin typeface="Consolas" pitchFamily="34" charset="0"/>
                <a:ea typeface="Consolas" pitchFamily="34" charset="-122"/>
                <a:cs typeface="Consolas" pitchFamily="34" charset="-120"/>
              </a:rPr>
              <a:t>ASTGCN_block</a:t>
            </a:r>
            <a:r>
              <a:rPr lang="en-US" sz="1944" dirty="0">
                <a:solidFill>
                  <a:srgbClr val="272525"/>
                </a:solidFill>
                <a:latin typeface="Montserrat" pitchFamily="34" charset="0"/>
                <a:ea typeface="Montserrat" pitchFamily="34" charset="-122"/>
                <a:cs typeface="Montserrat" pitchFamily="34" charset="-120"/>
              </a:rPr>
              <a:t> class)</a:t>
            </a:r>
            <a:endParaRPr lang="en-US" sz="1944" dirty="0"/>
          </a:p>
        </p:txBody>
      </p:sp>
      <p:sp>
        <p:nvSpPr>
          <p:cNvPr id="6" name="Text 3"/>
          <p:cNvSpPr/>
          <p:nvPr/>
        </p:nvSpPr>
        <p:spPr>
          <a:xfrm>
            <a:off x="1258967" y="3773448"/>
            <a:ext cx="12507397"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72525"/>
                </a:solidFill>
                <a:latin typeface="Montserrat" pitchFamily="34" charset="0"/>
                <a:ea typeface="Montserrat" pitchFamily="34" charset="-122"/>
                <a:cs typeface="Montserrat" pitchFamily="34" charset="-120"/>
              </a:rPr>
              <a:t>Complementary Roles: </a:t>
            </a:r>
            <a:endParaRPr lang="en-US" sz="1944" dirty="0"/>
          </a:p>
        </p:txBody>
      </p:sp>
      <p:sp>
        <p:nvSpPr>
          <p:cNvPr id="7" name="Text 4"/>
          <p:cNvSpPr/>
          <p:nvPr/>
        </p:nvSpPr>
        <p:spPr>
          <a:xfrm>
            <a:off x="864037" y="4446151"/>
            <a:ext cx="12902327" cy="395049"/>
          </a:xfrm>
          <a:prstGeom prst="rect">
            <a:avLst/>
          </a:prstGeom>
          <a:noFill/>
          <a:ln/>
        </p:spPr>
        <p:txBody>
          <a:bodyPr wrap="non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Attention</a:t>
            </a:r>
            <a:r>
              <a:rPr lang="en-US" sz="1944" dirty="0">
                <a:solidFill>
                  <a:srgbClr val="272525"/>
                </a:solidFill>
                <a:latin typeface="Montserrat" pitchFamily="34" charset="0"/>
                <a:ea typeface="Montserrat" pitchFamily="34" charset="-122"/>
                <a:cs typeface="Montserrat" pitchFamily="34" charset="-120"/>
              </a:rPr>
              <a:t> - Helps the model focus on locations and time periods for prediction task. </a:t>
            </a:r>
            <a:endParaRPr lang="en-US" sz="1944" dirty="0"/>
          </a:p>
        </p:txBody>
      </p:sp>
      <p:sp>
        <p:nvSpPr>
          <p:cNvPr id="8" name="Text 5"/>
          <p:cNvSpPr/>
          <p:nvPr/>
        </p:nvSpPr>
        <p:spPr>
          <a:xfrm>
            <a:off x="864037" y="5118854"/>
            <a:ext cx="12902327" cy="395049"/>
          </a:xfrm>
          <a:prstGeom prst="rect">
            <a:avLst/>
          </a:prstGeom>
          <a:noFill/>
          <a:ln/>
        </p:spPr>
        <p:txBody>
          <a:bodyPr wrap="non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Convolution</a:t>
            </a:r>
            <a:r>
              <a:rPr lang="en-US" sz="1944" dirty="0">
                <a:solidFill>
                  <a:srgbClr val="272525"/>
                </a:solidFill>
                <a:latin typeface="Montserrat" pitchFamily="34" charset="0"/>
                <a:ea typeface="Montserrat" pitchFamily="34" charset="-122"/>
                <a:cs typeface="Montserrat" pitchFamily="34" charset="-120"/>
              </a:rPr>
              <a:t>: Extracts features from these inputs, capturing local spatial-temporal patterns.</a:t>
            </a:r>
            <a:endParaRPr lang="en-US" sz="1944" dirty="0"/>
          </a:p>
        </p:txBody>
      </p:sp>
      <p:sp>
        <p:nvSpPr>
          <p:cNvPr id="9" name="Text 6"/>
          <p:cNvSpPr/>
          <p:nvPr/>
        </p:nvSpPr>
        <p:spPr>
          <a:xfrm>
            <a:off x="1258967" y="5791557"/>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Montserrat" pitchFamily="34" charset="0"/>
                <a:ea typeface="Montserrat" pitchFamily="34" charset="-122"/>
                <a:cs typeface="Montserrat" pitchFamily="34" charset="-120"/>
              </a:rPr>
              <a:t>Enhanced Feature Extraction: </a:t>
            </a:r>
            <a:r>
              <a:rPr lang="en-US" sz="1944" dirty="0">
                <a:solidFill>
                  <a:srgbClr val="272525"/>
                </a:solidFill>
                <a:latin typeface="Montserrat" pitchFamily="34" charset="0"/>
                <a:ea typeface="Montserrat" pitchFamily="34" charset="-122"/>
                <a:cs typeface="Montserrat" pitchFamily="34" charset="-120"/>
              </a:rPr>
              <a:t>The attention mechanism guides the convolution to focus on the most important spatial-temporal relationships.</a:t>
            </a:r>
            <a:endParaRPr lang="en-US" sz="1944" dirty="0"/>
          </a:p>
        </p:txBody>
      </p:sp>
      <p:sp>
        <p:nvSpPr>
          <p:cNvPr id="10" name="Text 7"/>
          <p:cNvSpPr/>
          <p:nvPr/>
        </p:nvSpPr>
        <p:spPr>
          <a:xfrm>
            <a:off x="1258967" y="6667976"/>
            <a:ext cx="12507397"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Montserrat" pitchFamily="34" charset="0"/>
                <a:ea typeface="Montserrat" pitchFamily="34" charset="-122"/>
                <a:cs typeface="Montserrat" pitchFamily="34" charset="-120"/>
              </a:rPr>
              <a:t>Adaptive Learning: </a:t>
            </a:r>
            <a:r>
              <a:rPr lang="en-US" sz="1944" dirty="0">
                <a:solidFill>
                  <a:srgbClr val="272525"/>
                </a:solidFill>
                <a:latin typeface="Montserrat" pitchFamily="34" charset="0"/>
                <a:ea typeface="Montserrat" pitchFamily="34" charset="-122"/>
                <a:cs typeface="Montserrat" pitchFamily="34" charset="-120"/>
              </a:rPr>
              <a:t>The model adapts to changing traffic patterns by dynamically computing attention weights based on input data.</a:t>
            </a:r>
            <a:endParaRPr lang="en-US" sz="1944"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610957"/>
          </a:xfrm>
          <a:prstGeom prst="rect">
            <a:avLst/>
          </a:prstGeom>
          <a:solidFill>
            <a:srgbClr val="EEEFF5"/>
          </a:solidFill>
          <a:ln/>
        </p:spPr>
      </p:sp>
      <p:sp>
        <p:nvSpPr>
          <p:cNvPr id="4" name="Text 1"/>
          <p:cNvSpPr/>
          <p:nvPr/>
        </p:nvSpPr>
        <p:spPr>
          <a:xfrm>
            <a:off x="817126" y="641985"/>
            <a:ext cx="6144220" cy="768072"/>
          </a:xfrm>
          <a:prstGeom prst="rect">
            <a:avLst/>
          </a:prstGeom>
          <a:noFill/>
          <a:ln/>
        </p:spPr>
        <p:txBody>
          <a:bodyPr wrap="none" rtlCol="0" anchor="t"/>
          <a:lstStyle/>
          <a:p>
            <a:pPr marL="0" indent="0">
              <a:lnSpc>
                <a:spcPts val="6048"/>
              </a:lnSpc>
              <a:buNone/>
            </a:pPr>
            <a:r>
              <a:rPr lang="en-US" sz="4838" b="1" dirty="0">
                <a:solidFill>
                  <a:srgbClr val="7068F4"/>
                </a:solidFill>
                <a:latin typeface="Barlow" pitchFamily="34" charset="0"/>
                <a:ea typeface="Barlow" pitchFamily="34" charset="-122"/>
                <a:cs typeface="Barlow" pitchFamily="34" charset="-120"/>
              </a:rPr>
              <a:t>Final Convolution</a:t>
            </a:r>
            <a:endParaRPr lang="en-US" sz="4838" dirty="0"/>
          </a:p>
        </p:txBody>
      </p:sp>
      <p:pic>
        <p:nvPicPr>
          <p:cNvPr id="5" name="Image 1" descr="preencoded.png"/>
          <p:cNvPicPr>
            <a:picLocks noChangeAspect="1"/>
          </p:cNvPicPr>
          <p:nvPr/>
        </p:nvPicPr>
        <p:blipFill>
          <a:blip r:embed="rId4"/>
          <a:stretch>
            <a:fillRect/>
          </a:stretch>
        </p:blipFill>
        <p:spPr>
          <a:xfrm>
            <a:off x="817126" y="1760220"/>
            <a:ext cx="12996148" cy="620875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112996" y="594241"/>
            <a:ext cx="6970157" cy="709613"/>
          </a:xfrm>
          <a:prstGeom prst="rect">
            <a:avLst/>
          </a:prstGeom>
          <a:noFill/>
          <a:ln/>
        </p:spPr>
        <p:txBody>
          <a:bodyPr wrap="none" rtlCol="0" anchor="t"/>
          <a:lstStyle/>
          <a:p>
            <a:pPr marL="0" indent="0">
              <a:lnSpc>
                <a:spcPts val="5588"/>
              </a:lnSpc>
              <a:buNone/>
            </a:pPr>
            <a:r>
              <a:rPr lang="en-US" sz="4470" b="1" dirty="0">
                <a:solidFill>
                  <a:srgbClr val="7068F4"/>
                </a:solidFill>
                <a:latin typeface="Barlow" pitchFamily="34" charset="0"/>
                <a:ea typeface="Barlow" pitchFamily="34" charset="-122"/>
                <a:cs typeface="Barlow" pitchFamily="34" charset="-120"/>
              </a:rPr>
              <a:t>Optimization and Prediction</a:t>
            </a:r>
            <a:endParaRPr lang="en-US" sz="4470" dirty="0"/>
          </a:p>
        </p:txBody>
      </p:sp>
      <p:pic>
        <p:nvPicPr>
          <p:cNvPr id="5" name="Image 1" descr="preencoded.png"/>
          <p:cNvPicPr>
            <a:picLocks noChangeAspect="1"/>
          </p:cNvPicPr>
          <p:nvPr/>
        </p:nvPicPr>
        <p:blipFill>
          <a:blip r:embed="rId4"/>
          <a:stretch>
            <a:fillRect/>
          </a:stretch>
        </p:blipFill>
        <p:spPr>
          <a:xfrm>
            <a:off x="3959423" y="1627346"/>
            <a:ext cx="6711434" cy="60078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958215"/>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Prediction output</a:t>
            </a:r>
            <a:endParaRPr lang="en-US" sz="5116" dirty="0"/>
          </a:p>
        </p:txBody>
      </p:sp>
      <p:pic>
        <p:nvPicPr>
          <p:cNvPr id="5" name="Image 1" descr="preencoded.png"/>
          <p:cNvPicPr>
            <a:picLocks noChangeAspect="1"/>
          </p:cNvPicPr>
          <p:nvPr/>
        </p:nvPicPr>
        <p:blipFill>
          <a:blip r:embed="rId4"/>
          <a:stretch>
            <a:fillRect/>
          </a:stretch>
        </p:blipFill>
        <p:spPr>
          <a:xfrm>
            <a:off x="864037" y="2140625"/>
            <a:ext cx="12902327" cy="513064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305163"/>
            <a:ext cx="8203287"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Historical Model Comparison</a:t>
            </a:r>
            <a:endParaRPr lang="en-US" sz="5116" dirty="0"/>
          </a:p>
        </p:txBody>
      </p:sp>
      <p:pic>
        <p:nvPicPr>
          <p:cNvPr id="5" name="Image 1" descr="preencoded.png"/>
          <p:cNvPicPr>
            <a:picLocks noChangeAspect="1"/>
          </p:cNvPicPr>
          <p:nvPr/>
        </p:nvPicPr>
        <p:blipFill>
          <a:blip r:embed="rId4"/>
          <a:stretch>
            <a:fillRect/>
          </a:stretch>
        </p:blipFill>
        <p:spPr>
          <a:xfrm>
            <a:off x="864037" y="3002161"/>
            <a:ext cx="4186952" cy="3407450"/>
          </a:xfrm>
          <a:prstGeom prst="rect">
            <a:avLst/>
          </a:prstGeom>
        </p:spPr>
      </p:pic>
      <p:pic>
        <p:nvPicPr>
          <p:cNvPr id="6" name="Image 2" descr="preencoded.png"/>
          <p:cNvPicPr>
            <a:picLocks noChangeAspect="1"/>
          </p:cNvPicPr>
          <p:nvPr/>
        </p:nvPicPr>
        <p:blipFill>
          <a:blip r:embed="rId5"/>
          <a:stretch>
            <a:fillRect/>
          </a:stretch>
        </p:blipFill>
        <p:spPr>
          <a:xfrm>
            <a:off x="6222921" y="2765227"/>
            <a:ext cx="7550944" cy="38814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3914477"/>
          </a:xfrm>
          <a:prstGeom prst="rect">
            <a:avLst/>
          </a:prstGeom>
          <a:solidFill>
            <a:srgbClr val="EEEFF5"/>
          </a:solidFill>
          <a:ln/>
        </p:spPr>
      </p:sp>
      <p:sp>
        <p:nvSpPr>
          <p:cNvPr id="4" name="Text 1"/>
          <p:cNvSpPr/>
          <p:nvPr/>
        </p:nvSpPr>
        <p:spPr>
          <a:xfrm>
            <a:off x="2346603" y="475178"/>
            <a:ext cx="5240060" cy="568523"/>
          </a:xfrm>
          <a:prstGeom prst="rect">
            <a:avLst/>
          </a:prstGeom>
          <a:noFill/>
          <a:ln/>
        </p:spPr>
        <p:txBody>
          <a:bodyPr wrap="none" rtlCol="0" anchor="t"/>
          <a:lstStyle/>
          <a:p>
            <a:pPr marL="0" indent="0">
              <a:lnSpc>
                <a:spcPts val="4476"/>
              </a:lnSpc>
              <a:buNone/>
            </a:pPr>
            <a:r>
              <a:rPr lang="en-US" sz="3581" b="1" dirty="0">
                <a:solidFill>
                  <a:srgbClr val="7068F4"/>
                </a:solidFill>
                <a:latin typeface="Barlow" pitchFamily="34" charset="0"/>
                <a:ea typeface="Barlow" pitchFamily="34" charset="-122"/>
                <a:cs typeface="Barlow" pitchFamily="34" charset="-120"/>
              </a:rPr>
              <a:t>Recent Model Comparison</a:t>
            </a:r>
            <a:endParaRPr lang="en-US" sz="3581" dirty="0"/>
          </a:p>
        </p:txBody>
      </p:sp>
      <p:sp>
        <p:nvSpPr>
          <p:cNvPr id="5" name="Shape 2"/>
          <p:cNvSpPr/>
          <p:nvPr/>
        </p:nvSpPr>
        <p:spPr>
          <a:xfrm>
            <a:off x="2346603" y="1302901"/>
            <a:ext cx="9937194" cy="12136398"/>
          </a:xfrm>
          <a:prstGeom prst="roundRect">
            <a:avLst>
              <a:gd name="adj" fmla="val 1565"/>
            </a:avLst>
          </a:prstGeom>
          <a:noFill/>
          <a:ln w="7620">
            <a:solidFill>
              <a:srgbClr val="000000">
                <a:alpha val="8000"/>
              </a:srgbClr>
            </a:solidFill>
            <a:prstDash val="solid"/>
          </a:ln>
        </p:spPr>
      </p:sp>
      <p:sp>
        <p:nvSpPr>
          <p:cNvPr id="6" name="Shape 3"/>
          <p:cNvSpPr/>
          <p:nvPr/>
        </p:nvSpPr>
        <p:spPr>
          <a:xfrm>
            <a:off x="2354223" y="1310521"/>
            <a:ext cx="9921954" cy="498991"/>
          </a:xfrm>
          <a:prstGeom prst="rect">
            <a:avLst/>
          </a:prstGeom>
          <a:solidFill>
            <a:srgbClr val="FFFFFF">
              <a:alpha val="4000"/>
            </a:srgbClr>
          </a:solidFill>
          <a:ln/>
        </p:spPr>
      </p:sp>
      <p:sp>
        <p:nvSpPr>
          <p:cNvPr id="7" name="Text 4"/>
          <p:cNvSpPr/>
          <p:nvPr/>
        </p:nvSpPr>
        <p:spPr>
          <a:xfrm>
            <a:off x="2527221" y="1421725"/>
            <a:ext cx="2131100" cy="276582"/>
          </a:xfrm>
          <a:prstGeom prst="rect">
            <a:avLst/>
          </a:prstGeom>
          <a:noFill/>
          <a:ln/>
        </p:spPr>
        <p:txBody>
          <a:bodyPr wrap="none" rtlCol="0" anchor="t"/>
          <a:lstStyle/>
          <a:p>
            <a:pPr marL="0" indent="0" algn="ctr">
              <a:lnSpc>
                <a:spcPts val="2177"/>
              </a:lnSpc>
              <a:buNone/>
            </a:pPr>
            <a:r>
              <a:rPr lang="en-US" sz="1361" b="1" dirty="0">
                <a:solidFill>
                  <a:srgbClr val="272525"/>
                </a:solidFill>
                <a:latin typeface="Montserrat" pitchFamily="34" charset="0"/>
                <a:ea typeface="Montserrat" pitchFamily="34" charset="-122"/>
                <a:cs typeface="Montserrat" pitchFamily="34" charset="-120"/>
              </a:rPr>
              <a:t>FEATURE</a:t>
            </a:r>
            <a:endParaRPr lang="en-US" sz="1361" dirty="0"/>
          </a:p>
        </p:txBody>
      </p:sp>
      <p:sp>
        <p:nvSpPr>
          <p:cNvPr id="8" name="Text 5"/>
          <p:cNvSpPr/>
          <p:nvPr/>
        </p:nvSpPr>
        <p:spPr>
          <a:xfrm>
            <a:off x="5011460" y="1421725"/>
            <a:ext cx="2127290" cy="276582"/>
          </a:xfrm>
          <a:prstGeom prst="rect">
            <a:avLst/>
          </a:prstGeom>
          <a:noFill/>
          <a:ln/>
        </p:spPr>
        <p:txBody>
          <a:bodyPr wrap="none" rtlCol="0" anchor="t"/>
          <a:lstStyle/>
          <a:p>
            <a:pPr marL="0" indent="0" algn="ctr">
              <a:lnSpc>
                <a:spcPts val="2177"/>
              </a:lnSpc>
              <a:buNone/>
            </a:pPr>
            <a:r>
              <a:rPr lang="en-US" sz="1361" b="1" dirty="0">
                <a:solidFill>
                  <a:srgbClr val="272525"/>
                </a:solidFill>
                <a:latin typeface="Montserrat" pitchFamily="34" charset="0"/>
                <a:ea typeface="Montserrat" pitchFamily="34" charset="-122"/>
                <a:cs typeface="Montserrat" pitchFamily="34" charset="-120"/>
              </a:rPr>
              <a:t>ASTGCN (2019)</a:t>
            </a:r>
            <a:endParaRPr lang="en-US" sz="1361" dirty="0"/>
          </a:p>
        </p:txBody>
      </p:sp>
      <p:sp>
        <p:nvSpPr>
          <p:cNvPr id="9" name="Text 6"/>
          <p:cNvSpPr/>
          <p:nvPr/>
        </p:nvSpPr>
        <p:spPr>
          <a:xfrm>
            <a:off x="7491889" y="1421725"/>
            <a:ext cx="2127290" cy="276582"/>
          </a:xfrm>
          <a:prstGeom prst="rect">
            <a:avLst/>
          </a:prstGeom>
          <a:noFill/>
          <a:ln/>
        </p:spPr>
        <p:txBody>
          <a:bodyPr wrap="none" rtlCol="0" anchor="t"/>
          <a:lstStyle/>
          <a:p>
            <a:pPr marL="0" indent="0" algn="ctr">
              <a:lnSpc>
                <a:spcPts val="2177"/>
              </a:lnSpc>
              <a:buNone/>
            </a:pPr>
            <a:r>
              <a:rPr lang="en-US" sz="1361" b="1" dirty="0">
                <a:solidFill>
                  <a:srgbClr val="272525"/>
                </a:solidFill>
                <a:latin typeface="Montserrat" pitchFamily="34" charset="0"/>
                <a:ea typeface="Montserrat" pitchFamily="34" charset="-122"/>
                <a:cs typeface="Montserrat" pitchFamily="34" charset="-120"/>
              </a:rPr>
              <a:t>ASTGNN(2021)</a:t>
            </a:r>
            <a:endParaRPr lang="en-US" sz="1361" dirty="0"/>
          </a:p>
        </p:txBody>
      </p:sp>
      <p:sp>
        <p:nvSpPr>
          <p:cNvPr id="10" name="Text 7"/>
          <p:cNvSpPr/>
          <p:nvPr/>
        </p:nvSpPr>
        <p:spPr>
          <a:xfrm>
            <a:off x="9972318" y="1421725"/>
            <a:ext cx="2131100" cy="276582"/>
          </a:xfrm>
          <a:prstGeom prst="rect">
            <a:avLst/>
          </a:prstGeom>
          <a:noFill/>
          <a:ln/>
        </p:spPr>
        <p:txBody>
          <a:bodyPr wrap="none" rtlCol="0" anchor="t"/>
          <a:lstStyle/>
          <a:p>
            <a:pPr marL="0" indent="0" algn="ctr">
              <a:lnSpc>
                <a:spcPts val="2177"/>
              </a:lnSpc>
              <a:buNone/>
            </a:pPr>
            <a:r>
              <a:rPr lang="en-US" sz="1361" b="1" dirty="0">
                <a:solidFill>
                  <a:srgbClr val="272525"/>
                </a:solidFill>
                <a:latin typeface="Montserrat" pitchFamily="34" charset="0"/>
                <a:ea typeface="Montserrat" pitchFamily="34" charset="-122"/>
                <a:cs typeface="Montserrat" pitchFamily="34" charset="-120"/>
              </a:rPr>
              <a:t>DSTAGNN(2022)</a:t>
            </a:r>
            <a:endParaRPr lang="en-US" sz="1361" dirty="0"/>
          </a:p>
        </p:txBody>
      </p:sp>
      <p:sp>
        <p:nvSpPr>
          <p:cNvPr id="11" name="Shape 8"/>
          <p:cNvSpPr/>
          <p:nvPr/>
        </p:nvSpPr>
        <p:spPr>
          <a:xfrm>
            <a:off x="2354223" y="1809512"/>
            <a:ext cx="9921954" cy="2158484"/>
          </a:xfrm>
          <a:prstGeom prst="rect">
            <a:avLst/>
          </a:prstGeom>
          <a:solidFill>
            <a:srgbClr val="000000">
              <a:alpha val="4000"/>
            </a:srgbClr>
          </a:solidFill>
          <a:ln/>
        </p:spPr>
      </p:sp>
      <p:sp>
        <p:nvSpPr>
          <p:cNvPr id="12" name="Text 9"/>
          <p:cNvSpPr/>
          <p:nvPr/>
        </p:nvSpPr>
        <p:spPr>
          <a:xfrm>
            <a:off x="2527221" y="1920716"/>
            <a:ext cx="2131100" cy="553164"/>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Spatial-Temporal Attention</a:t>
            </a:r>
            <a:endParaRPr lang="en-US" sz="1361" dirty="0"/>
          </a:p>
        </p:txBody>
      </p:sp>
      <p:sp>
        <p:nvSpPr>
          <p:cNvPr id="13" name="Text 10"/>
          <p:cNvSpPr/>
          <p:nvPr/>
        </p:nvSpPr>
        <p:spPr>
          <a:xfrm>
            <a:off x="5011460" y="1920716"/>
            <a:ext cx="2127290" cy="1382911"/>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basic attention mechanism to model spatial and temporal correlations separately within traffic data.</a:t>
            </a:r>
            <a:endParaRPr lang="en-US" sz="1361" dirty="0"/>
          </a:p>
        </p:txBody>
      </p:sp>
      <p:sp>
        <p:nvSpPr>
          <p:cNvPr id="14" name="Text 11"/>
          <p:cNvSpPr/>
          <p:nvPr/>
        </p:nvSpPr>
        <p:spPr>
          <a:xfrm>
            <a:off x="7491889" y="1920716"/>
            <a:ext cx="2127290" cy="1659493"/>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adaptively focus on varying spatial-temporal correlations, providing a more responsive model to sudden changes in traffic conditions.</a:t>
            </a:r>
            <a:endParaRPr lang="en-US" sz="1361" dirty="0"/>
          </a:p>
        </p:txBody>
      </p:sp>
      <p:sp>
        <p:nvSpPr>
          <p:cNvPr id="15" name="Text 12"/>
          <p:cNvSpPr/>
          <p:nvPr/>
        </p:nvSpPr>
        <p:spPr>
          <a:xfrm>
            <a:off x="9972318" y="1920716"/>
            <a:ext cx="2131100" cy="1936075"/>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Hierarchical Multi-Scale Attention that allows the model to adjust its focus at different levels of granularity depending on the context.</a:t>
            </a:r>
            <a:endParaRPr lang="en-US" sz="1361" dirty="0"/>
          </a:p>
        </p:txBody>
      </p:sp>
      <p:sp>
        <p:nvSpPr>
          <p:cNvPr id="16" name="Shape 13"/>
          <p:cNvSpPr/>
          <p:nvPr/>
        </p:nvSpPr>
        <p:spPr>
          <a:xfrm>
            <a:off x="2354223" y="3967996"/>
            <a:ext cx="9921954" cy="2435066"/>
          </a:xfrm>
          <a:prstGeom prst="rect">
            <a:avLst/>
          </a:prstGeom>
          <a:solidFill>
            <a:srgbClr val="FFFFFF">
              <a:alpha val="4000"/>
            </a:srgbClr>
          </a:solidFill>
          <a:ln/>
        </p:spPr>
      </p:sp>
      <p:sp>
        <p:nvSpPr>
          <p:cNvPr id="17" name="Text 14"/>
          <p:cNvSpPr/>
          <p:nvPr/>
        </p:nvSpPr>
        <p:spPr>
          <a:xfrm>
            <a:off x="2527221" y="4079200"/>
            <a:ext cx="2131100" cy="553164"/>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Handling of External Influences</a:t>
            </a:r>
            <a:endParaRPr lang="en-US" sz="1361" dirty="0"/>
          </a:p>
        </p:txBody>
      </p:sp>
      <p:sp>
        <p:nvSpPr>
          <p:cNvPr id="18" name="Text 15"/>
          <p:cNvSpPr/>
          <p:nvPr/>
        </p:nvSpPr>
        <p:spPr>
          <a:xfrm>
            <a:off x="5011460" y="4079200"/>
            <a:ext cx="2127290" cy="1659493"/>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Lacks integration of external factors such as weather, events, or road conditions that can significantly influence traffic patterns.</a:t>
            </a:r>
            <a:endParaRPr lang="en-US" sz="1361" dirty="0"/>
          </a:p>
        </p:txBody>
      </p:sp>
      <p:sp>
        <p:nvSpPr>
          <p:cNvPr id="19" name="Text 16"/>
          <p:cNvSpPr/>
          <p:nvPr/>
        </p:nvSpPr>
        <p:spPr>
          <a:xfrm>
            <a:off x="7491889" y="4079200"/>
            <a:ext cx="2127290" cy="1106329"/>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Incorporates external factors like weather conditions into the prediction model</a:t>
            </a:r>
            <a:endParaRPr lang="en-US" sz="1361" dirty="0"/>
          </a:p>
        </p:txBody>
      </p:sp>
      <p:sp>
        <p:nvSpPr>
          <p:cNvPr id="20" name="Text 17"/>
          <p:cNvSpPr/>
          <p:nvPr/>
        </p:nvSpPr>
        <p:spPr>
          <a:xfrm>
            <a:off x="9972318" y="4079200"/>
            <a:ext cx="2131100" cy="2212657"/>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integrating a wide range of external data inputs, such as weather, events, and even socio-economic data, adapting predictions in real-time to these factors.</a:t>
            </a:r>
            <a:endParaRPr lang="en-US" sz="1361" dirty="0"/>
          </a:p>
        </p:txBody>
      </p:sp>
      <p:sp>
        <p:nvSpPr>
          <p:cNvPr id="21" name="Shape 18"/>
          <p:cNvSpPr/>
          <p:nvPr/>
        </p:nvSpPr>
        <p:spPr>
          <a:xfrm>
            <a:off x="2354223" y="6403062"/>
            <a:ext cx="9921954" cy="2711648"/>
          </a:xfrm>
          <a:prstGeom prst="rect">
            <a:avLst/>
          </a:prstGeom>
          <a:solidFill>
            <a:srgbClr val="000000">
              <a:alpha val="4000"/>
            </a:srgbClr>
          </a:solidFill>
          <a:ln/>
        </p:spPr>
      </p:sp>
      <p:sp>
        <p:nvSpPr>
          <p:cNvPr id="22" name="Text 19"/>
          <p:cNvSpPr/>
          <p:nvPr/>
        </p:nvSpPr>
        <p:spPr>
          <a:xfrm>
            <a:off x="2527221" y="6514267"/>
            <a:ext cx="2131100" cy="553164"/>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Graph Neural Network Techniques</a:t>
            </a:r>
            <a:endParaRPr lang="en-US" sz="1361" dirty="0"/>
          </a:p>
        </p:txBody>
      </p:sp>
      <p:sp>
        <p:nvSpPr>
          <p:cNvPr id="23" name="Text 20"/>
          <p:cNvSpPr/>
          <p:nvPr/>
        </p:nvSpPr>
        <p:spPr>
          <a:xfrm>
            <a:off x="5011460" y="6514267"/>
            <a:ext cx="2127290" cy="1106329"/>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basic graph convolutions with limited adaptability to network changes.</a:t>
            </a:r>
            <a:endParaRPr lang="en-US" sz="1361" dirty="0"/>
          </a:p>
        </p:txBody>
      </p:sp>
      <p:sp>
        <p:nvSpPr>
          <p:cNvPr id="24" name="Text 21"/>
          <p:cNvSpPr/>
          <p:nvPr/>
        </p:nvSpPr>
        <p:spPr>
          <a:xfrm>
            <a:off x="7491889" y="6514267"/>
            <a:ext cx="2127290" cy="2489240"/>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Utilizes more advanced graph neural network techniques that improve the model’s ability to learn from complex spatial relationships and interactions within the traffic network.</a:t>
            </a:r>
            <a:endParaRPr lang="en-US" sz="1361" dirty="0"/>
          </a:p>
        </p:txBody>
      </p:sp>
      <p:sp>
        <p:nvSpPr>
          <p:cNvPr id="25" name="Text 22"/>
          <p:cNvSpPr/>
          <p:nvPr/>
        </p:nvSpPr>
        <p:spPr>
          <a:xfrm>
            <a:off x="9972318" y="6514267"/>
            <a:ext cx="2131100" cy="1659493"/>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Enhanced Deep Graph Convolutional Networks that include deeper layers and specialized node processing for complex traffic networks</a:t>
            </a:r>
            <a:endParaRPr lang="en-US" sz="1361" dirty="0"/>
          </a:p>
        </p:txBody>
      </p:sp>
      <p:sp>
        <p:nvSpPr>
          <p:cNvPr id="26" name="Shape 23"/>
          <p:cNvSpPr/>
          <p:nvPr/>
        </p:nvSpPr>
        <p:spPr>
          <a:xfrm>
            <a:off x="2354223" y="9114711"/>
            <a:ext cx="9921954" cy="2158484"/>
          </a:xfrm>
          <a:prstGeom prst="rect">
            <a:avLst/>
          </a:prstGeom>
          <a:solidFill>
            <a:srgbClr val="FFFFFF">
              <a:alpha val="4000"/>
            </a:srgbClr>
          </a:solidFill>
          <a:ln/>
        </p:spPr>
      </p:sp>
      <p:sp>
        <p:nvSpPr>
          <p:cNvPr id="27" name="Text 24"/>
          <p:cNvSpPr/>
          <p:nvPr/>
        </p:nvSpPr>
        <p:spPr>
          <a:xfrm>
            <a:off x="2527221" y="9225915"/>
            <a:ext cx="2131100" cy="553164"/>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Modeling of Traffic Patterns</a:t>
            </a:r>
            <a:endParaRPr lang="en-US" sz="1361" dirty="0"/>
          </a:p>
        </p:txBody>
      </p:sp>
      <p:sp>
        <p:nvSpPr>
          <p:cNvPr id="28" name="Text 25"/>
          <p:cNvSpPr/>
          <p:nvPr/>
        </p:nvSpPr>
        <p:spPr>
          <a:xfrm>
            <a:off x="5011460" y="9225915"/>
            <a:ext cx="2127290" cy="1382911"/>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Static modeling of traffic patterns based on historical data without adapting to anomalies or non-periodic events.</a:t>
            </a:r>
            <a:endParaRPr lang="en-US" sz="1361" dirty="0"/>
          </a:p>
        </p:txBody>
      </p:sp>
      <p:sp>
        <p:nvSpPr>
          <p:cNvPr id="29" name="Text 26"/>
          <p:cNvSpPr/>
          <p:nvPr/>
        </p:nvSpPr>
        <p:spPr>
          <a:xfrm>
            <a:off x="7491889" y="9225915"/>
            <a:ext cx="2127290" cy="1659493"/>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consider both periodic trends and non-periodic anomalies, making the system more adaptable to unusual traffic conditions.</a:t>
            </a:r>
            <a:endParaRPr lang="en-US" sz="1361" dirty="0"/>
          </a:p>
        </p:txBody>
      </p:sp>
      <p:sp>
        <p:nvSpPr>
          <p:cNvPr id="30" name="Text 27"/>
          <p:cNvSpPr/>
          <p:nvPr/>
        </p:nvSpPr>
        <p:spPr>
          <a:xfrm>
            <a:off x="9972318" y="9225915"/>
            <a:ext cx="2131100" cy="1936075"/>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Continuous Time Series Analysis that integrates non-linear and non-stationary data processing for predicting highly volatile traffic patterns.</a:t>
            </a:r>
            <a:endParaRPr lang="en-US" sz="1361" dirty="0"/>
          </a:p>
        </p:txBody>
      </p:sp>
      <p:sp>
        <p:nvSpPr>
          <p:cNvPr id="31" name="Shape 28"/>
          <p:cNvSpPr/>
          <p:nvPr/>
        </p:nvSpPr>
        <p:spPr>
          <a:xfrm>
            <a:off x="2354223" y="11273195"/>
            <a:ext cx="9921954" cy="2158484"/>
          </a:xfrm>
          <a:prstGeom prst="rect">
            <a:avLst/>
          </a:prstGeom>
          <a:solidFill>
            <a:srgbClr val="000000">
              <a:alpha val="4000"/>
            </a:srgbClr>
          </a:solidFill>
          <a:ln/>
        </p:spPr>
      </p:sp>
      <p:sp>
        <p:nvSpPr>
          <p:cNvPr id="32" name="Text 29"/>
          <p:cNvSpPr/>
          <p:nvPr/>
        </p:nvSpPr>
        <p:spPr>
          <a:xfrm>
            <a:off x="2527221" y="11384399"/>
            <a:ext cx="2131100" cy="553164"/>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Learning and Adaptation</a:t>
            </a:r>
            <a:endParaRPr lang="en-US" sz="1361" dirty="0"/>
          </a:p>
        </p:txBody>
      </p:sp>
      <p:sp>
        <p:nvSpPr>
          <p:cNvPr id="33" name="Text 30"/>
          <p:cNvSpPr/>
          <p:nvPr/>
        </p:nvSpPr>
        <p:spPr>
          <a:xfrm>
            <a:off x="5011460" y="11384399"/>
            <a:ext cx="2127290" cy="1659493"/>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Operates with a fixed learning model that does not adjust post-deployment, reducing its effectiveness as traffic patterns evolve.</a:t>
            </a:r>
            <a:endParaRPr lang="en-US" sz="1361" dirty="0"/>
          </a:p>
        </p:txBody>
      </p:sp>
      <p:sp>
        <p:nvSpPr>
          <p:cNvPr id="34" name="Text 31"/>
          <p:cNvSpPr/>
          <p:nvPr/>
        </p:nvSpPr>
        <p:spPr>
          <a:xfrm>
            <a:off x="7491889" y="11384399"/>
            <a:ext cx="2127290" cy="1659493"/>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learn continually from incoming data, enhancing its long-term accuracy and adaptability to new traffic trends.</a:t>
            </a:r>
            <a:endParaRPr lang="en-US" sz="1361" dirty="0"/>
          </a:p>
        </p:txBody>
      </p:sp>
      <p:sp>
        <p:nvSpPr>
          <p:cNvPr id="35" name="Text 32"/>
          <p:cNvSpPr/>
          <p:nvPr/>
        </p:nvSpPr>
        <p:spPr>
          <a:xfrm>
            <a:off x="9972318" y="11384399"/>
            <a:ext cx="2131100" cy="1936075"/>
          </a:xfrm>
          <a:prstGeom prst="rect">
            <a:avLst/>
          </a:prstGeom>
          <a:noFill/>
          <a:ln/>
        </p:spPr>
        <p:txBody>
          <a:bodyPr wrap="square" rtlCol="0" anchor="t"/>
          <a:lstStyle/>
          <a:p>
            <a:pPr marL="0" indent="0">
              <a:lnSpc>
                <a:spcPts val="2177"/>
              </a:lnSpc>
              <a:buNone/>
            </a:pPr>
            <a:r>
              <a:rPr lang="en-US" sz="1361" dirty="0">
                <a:solidFill>
                  <a:srgbClr val="272525"/>
                </a:solidFill>
                <a:latin typeface="Montserrat" pitchFamily="34" charset="0"/>
                <a:ea typeface="Montserrat" pitchFamily="34" charset="-122"/>
                <a:cs typeface="Montserrat" pitchFamily="34" charset="-120"/>
              </a:rPr>
              <a:t>continuously refine and adjust its predictions based on live data, ensuring optimal performance even as traffic dynamics evolve drastically.</a:t>
            </a:r>
            <a:endParaRPr lang="en-US" sz="136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2019300"/>
            <a:ext cx="7486055"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Recent Model Comparison</a:t>
            </a:r>
            <a:endParaRPr lang="en-US" sz="5116" dirty="0"/>
          </a:p>
        </p:txBody>
      </p:sp>
      <p:sp>
        <p:nvSpPr>
          <p:cNvPr id="5" name="Text 2"/>
          <p:cNvSpPr/>
          <p:nvPr/>
        </p:nvSpPr>
        <p:spPr>
          <a:xfrm>
            <a:off x="864037" y="3201710"/>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Setting up environment in Anaconda:</a:t>
            </a:r>
            <a:endParaRPr lang="en-US" sz="1944" dirty="0"/>
          </a:p>
        </p:txBody>
      </p:sp>
      <p:sp>
        <p:nvSpPr>
          <p:cNvPr id="6" name="Text 3"/>
          <p:cNvSpPr/>
          <p:nvPr/>
        </p:nvSpPr>
        <p:spPr>
          <a:xfrm>
            <a:off x="1258967" y="3874413"/>
            <a:ext cx="12507397" cy="395049"/>
          </a:xfrm>
          <a:prstGeom prst="rect">
            <a:avLst/>
          </a:prstGeom>
          <a:noFill/>
          <a:ln/>
        </p:spPr>
        <p:txBody>
          <a:bodyPr wrap="none" rtlCol="0" anchor="t"/>
          <a:lstStyle/>
          <a:p>
            <a:pPr marL="342900" indent="-342900" algn="l">
              <a:lnSpc>
                <a:spcPts val="3110"/>
              </a:lnSpc>
              <a:buSzPct val="100000"/>
              <a:buFont typeface="+mj-lt"/>
              <a:buAutoNum type="arabicPeriod"/>
            </a:pPr>
            <a:r>
              <a:rPr lang="en-US" sz="1944" dirty="0">
                <a:solidFill>
                  <a:srgbClr val="272525"/>
                </a:solidFill>
                <a:latin typeface="Montserrat" pitchFamily="34" charset="0"/>
                <a:ea typeface="Montserrat" pitchFamily="34" charset="-122"/>
                <a:cs typeface="Montserrat" pitchFamily="34" charset="-120"/>
              </a:rPr>
              <a:t>Open Anaconda Prompt (Windows) or terminal (Mac/Linux)</a:t>
            </a:r>
            <a:endParaRPr lang="en-US" sz="1944" dirty="0"/>
          </a:p>
        </p:txBody>
      </p:sp>
      <p:sp>
        <p:nvSpPr>
          <p:cNvPr id="7" name="Text 4"/>
          <p:cNvSpPr/>
          <p:nvPr/>
        </p:nvSpPr>
        <p:spPr>
          <a:xfrm>
            <a:off x="1258967" y="4355783"/>
            <a:ext cx="12507397" cy="402669"/>
          </a:xfrm>
          <a:prstGeom prst="rect">
            <a:avLst/>
          </a:prstGeom>
          <a:noFill/>
          <a:ln/>
        </p:spPr>
        <p:txBody>
          <a:bodyPr wrap="none" rtlCol="0" anchor="t"/>
          <a:lstStyle/>
          <a:p>
            <a:pPr marL="342900" indent="-342900" algn="l">
              <a:lnSpc>
                <a:spcPts val="3110"/>
              </a:lnSpc>
              <a:buSzPct val="100000"/>
              <a:buFont typeface="+mj-lt"/>
              <a:buAutoNum type="arabicPeriod" startAt="2"/>
            </a:pPr>
            <a:r>
              <a:rPr lang="en-US" sz="1944" dirty="0">
                <a:solidFill>
                  <a:srgbClr val="272525"/>
                </a:solidFill>
                <a:latin typeface="Montserrat" pitchFamily="34" charset="0"/>
                <a:ea typeface="Montserrat" pitchFamily="34" charset="-122"/>
                <a:cs typeface="Montserrat" pitchFamily="34" charset="-120"/>
              </a:rPr>
              <a:t>Create a new environment: </a:t>
            </a:r>
            <a:r>
              <a:rPr lang="en-US" sz="1944" dirty="0">
                <a:solidFill>
                  <a:srgbClr val="272525"/>
                </a:solidFill>
                <a:highlight>
                  <a:srgbClr val="D2CFFC"/>
                </a:highlight>
                <a:latin typeface="Consolas" pitchFamily="34" charset="0"/>
                <a:ea typeface="Consolas" pitchFamily="34" charset="-122"/>
                <a:cs typeface="Consolas" pitchFamily="34" charset="-120"/>
              </a:rPr>
              <a:t>conda create -n &lt;name your created env&gt; python=3.8</a:t>
            </a:r>
            <a:endParaRPr lang="en-US" sz="1944" dirty="0"/>
          </a:p>
        </p:txBody>
      </p:sp>
      <p:sp>
        <p:nvSpPr>
          <p:cNvPr id="8" name="Text 5"/>
          <p:cNvSpPr/>
          <p:nvPr/>
        </p:nvSpPr>
        <p:spPr>
          <a:xfrm>
            <a:off x="1258967" y="4844772"/>
            <a:ext cx="12507397" cy="402669"/>
          </a:xfrm>
          <a:prstGeom prst="rect">
            <a:avLst/>
          </a:prstGeom>
          <a:noFill/>
          <a:ln/>
        </p:spPr>
        <p:txBody>
          <a:bodyPr wrap="none" rtlCol="0" anchor="t"/>
          <a:lstStyle/>
          <a:p>
            <a:pPr marL="342900" indent="-342900" algn="l">
              <a:lnSpc>
                <a:spcPts val="3110"/>
              </a:lnSpc>
              <a:buSzPct val="100000"/>
              <a:buFont typeface="+mj-lt"/>
              <a:buAutoNum type="arabicPeriod" startAt="3"/>
            </a:pPr>
            <a:r>
              <a:rPr lang="en-US" sz="1944" dirty="0">
                <a:solidFill>
                  <a:srgbClr val="272525"/>
                </a:solidFill>
                <a:latin typeface="Montserrat" pitchFamily="34" charset="0"/>
                <a:ea typeface="Montserrat" pitchFamily="34" charset="-122"/>
                <a:cs typeface="Montserrat" pitchFamily="34" charset="-120"/>
              </a:rPr>
              <a:t>Activate the environment: </a:t>
            </a:r>
            <a:r>
              <a:rPr lang="en-US" sz="1944" dirty="0">
                <a:solidFill>
                  <a:srgbClr val="272525"/>
                </a:solidFill>
                <a:highlight>
                  <a:srgbClr val="D2CFFC"/>
                </a:highlight>
                <a:latin typeface="Consolas" pitchFamily="34" charset="0"/>
                <a:ea typeface="Consolas" pitchFamily="34" charset="-122"/>
                <a:cs typeface="Consolas" pitchFamily="34" charset="-120"/>
              </a:rPr>
              <a:t>conda activate &lt;name your created env&gt;</a:t>
            </a:r>
            <a:endParaRPr lang="en-US" sz="1944" dirty="0"/>
          </a:p>
        </p:txBody>
      </p:sp>
      <p:sp>
        <p:nvSpPr>
          <p:cNvPr id="9" name="Text 6"/>
          <p:cNvSpPr/>
          <p:nvPr/>
        </p:nvSpPr>
        <p:spPr>
          <a:xfrm>
            <a:off x="1258967" y="5333762"/>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4"/>
            </a:pPr>
            <a:r>
              <a:rPr lang="en-US" sz="1944" dirty="0">
                <a:solidFill>
                  <a:srgbClr val="272525"/>
                </a:solidFill>
                <a:latin typeface="Montserrat" pitchFamily="34" charset="0"/>
                <a:ea typeface="Montserrat" pitchFamily="34" charset="-122"/>
                <a:cs typeface="Montserrat" pitchFamily="34" charset="-120"/>
              </a:rPr>
              <a:t>Install required packages (for each model requires)</a:t>
            </a:r>
            <a:endParaRPr lang="en-US" sz="1944" dirty="0"/>
          </a:p>
        </p:txBody>
      </p:sp>
      <p:sp>
        <p:nvSpPr>
          <p:cNvPr id="10" name="Text 7"/>
          <p:cNvSpPr/>
          <p:nvPr/>
        </p:nvSpPr>
        <p:spPr>
          <a:xfrm>
            <a:off x="1258967" y="5815132"/>
            <a:ext cx="12507397" cy="395049"/>
          </a:xfrm>
          <a:prstGeom prst="rect">
            <a:avLst/>
          </a:prstGeom>
          <a:noFill/>
          <a:ln/>
        </p:spPr>
        <p:txBody>
          <a:bodyPr wrap="none" rtlCol="0" anchor="t"/>
          <a:lstStyle/>
          <a:p>
            <a:pPr marL="342900" indent="-342900" algn="l">
              <a:lnSpc>
                <a:spcPts val="3110"/>
              </a:lnSpc>
              <a:buSzPct val="100000"/>
              <a:buFont typeface="+mj-lt"/>
              <a:buAutoNum type="arabicPeriod" startAt="5"/>
            </a:pPr>
            <a:r>
              <a:rPr lang="en-US" sz="1944" dirty="0">
                <a:solidFill>
                  <a:srgbClr val="272525"/>
                </a:solidFill>
                <a:latin typeface="Montserrat" pitchFamily="34" charset="0"/>
                <a:ea typeface="Montserrat" pitchFamily="34" charset="-122"/>
                <a:cs typeface="Montserrat" pitchFamily="34" charset="-120"/>
              </a:rPr>
              <a:t>Follow the repository's README for running instructions</a:t>
            </a:r>
            <a:endParaRPr lang="en-US" sz="1944"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446728"/>
            <a:ext cx="7486055"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Recent Model Comparison</a:t>
            </a:r>
            <a:endParaRPr lang="en-US" sz="5116" dirty="0"/>
          </a:p>
        </p:txBody>
      </p:sp>
      <p:sp>
        <p:nvSpPr>
          <p:cNvPr id="5" name="Text 2"/>
          <p:cNvSpPr/>
          <p:nvPr/>
        </p:nvSpPr>
        <p:spPr>
          <a:xfrm>
            <a:off x="864037" y="2629138"/>
            <a:ext cx="12902327" cy="790099"/>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Due to multiple elements that are set up differently in the 2 models that we are going to compare ASTGCN against, minor re-configuration and set-up is required for the fairest comparison in our ability:</a:t>
            </a:r>
            <a:endParaRPr lang="en-US" sz="1944" dirty="0"/>
          </a:p>
        </p:txBody>
      </p:sp>
      <p:sp>
        <p:nvSpPr>
          <p:cNvPr id="6" name="Text 3"/>
          <p:cNvSpPr/>
          <p:nvPr/>
        </p:nvSpPr>
        <p:spPr>
          <a:xfrm>
            <a:off x="864037" y="3696891"/>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Models:</a:t>
            </a:r>
            <a:endParaRPr lang="en-US" sz="1944" dirty="0"/>
          </a:p>
        </p:txBody>
      </p:sp>
      <p:sp>
        <p:nvSpPr>
          <p:cNvPr id="7" name="Text 4"/>
          <p:cNvSpPr/>
          <p:nvPr/>
        </p:nvSpPr>
        <p:spPr>
          <a:xfrm>
            <a:off x="864037" y="4369594"/>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   - ASTGCN: The latest version available on GitHub by the authors</a:t>
            </a:r>
            <a:endParaRPr lang="en-US" sz="1944" dirty="0"/>
          </a:p>
        </p:txBody>
      </p:sp>
      <p:sp>
        <p:nvSpPr>
          <p:cNvPr id="8" name="Text 5"/>
          <p:cNvSpPr/>
          <p:nvPr/>
        </p:nvSpPr>
        <p:spPr>
          <a:xfrm>
            <a:off x="864037" y="5042297"/>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   - AGTGNN: The latest version available on GitHub by the authors</a:t>
            </a:r>
            <a:endParaRPr lang="en-US" sz="1944" dirty="0"/>
          </a:p>
        </p:txBody>
      </p:sp>
      <p:sp>
        <p:nvSpPr>
          <p:cNvPr id="9" name="Text 6"/>
          <p:cNvSpPr/>
          <p:nvPr/>
        </p:nvSpPr>
        <p:spPr>
          <a:xfrm>
            <a:off x="864037" y="5715000"/>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   - DSTAGNN: base version since no newer version posted by authors</a:t>
            </a:r>
            <a:endParaRPr lang="en-US" sz="1944" dirty="0"/>
          </a:p>
        </p:txBody>
      </p:sp>
      <p:sp>
        <p:nvSpPr>
          <p:cNvPr id="10" name="Text 7"/>
          <p:cNvSpPr/>
          <p:nvPr/>
        </p:nvSpPr>
        <p:spPr>
          <a:xfrm>
            <a:off x="864037" y="6387703"/>
            <a:ext cx="129023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747951"/>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Traffic Networks</a:t>
            </a:r>
            <a:endParaRPr lang="en-US" sz="5116" dirty="0"/>
          </a:p>
        </p:txBody>
      </p:sp>
      <p:pic>
        <p:nvPicPr>
          <p:cNvPr id="5" name="Image 1" descr="preencoded.png"/>
          <p:cNvPicPr>
            <a:picLocks noChangeAspect="1"/>
          </p:cNvPicPr>
          <p:nvPr/>
        </p:nvPicPr>
        <p:blipFill>
          <a:blip r:embed="rId4"/>
          <a:stretch>
            <a:fillRect/>
          </a:stretch>
        </p:blipFill>
        <p:spPr>
          <a:xfrm>
            <a:off x="864037" y="2208014"/>
            <a:ext cx="6641425" cy="2389703"/>
          </a:xfrm>
          <a:prstGeom prst="rect">
            <a:avLst/>
          </a:prstGeom>
        </p:spPr>
      </p:pic>
      <p:sp>
        <p:nvSpPr>
          <p:cNvPr id="6" name="Text 2"/>
          <p:cNvSpPr/>
          <p:nvPr/>
        </p:nvSpPr>
        <p:spPr>
          <a:xfrm>
            <a:off x="864037" y="4875371"/>
            <a:ext cx="6960275" cy="1975247"/>
          </a:xfrm>
          <a:prstGeom prst="rect">
            <a:avLst/>
          </a:prstGeom>
          <a:noFill/>
          <a:ln/>
        </p:spPr>
        <p:txBody>
          <a:bodyPr wrap="square" rtlCol="0" anchor="t"/>
          <a:lstStyle/>
          <a:p>
            <a:pPr marL="0" indent="0" algn="l">
              <a:lnSpc>
                <a:spcPts val="3110"/>
              </a:lnSpc>
              <a:buNone/>
            </a:pPr>
            <a:r>
              <a:rPr lang="en-US" sz="1944" dirty="0">
                <a:solidFill>
                  <a:srgbClr val="272525"/>
                </a:solidFill>
                <a:latin typeface="Montserrat" pitchFamily="34" charset="0"/>
                <a:ea typeface="Montserrat" pitchFamily="34" charset="-122"/>
                <a:cs typeface="Montserrat" pitchFamily="34" charset="-120"/>
              </a:rPr>
              <a:t>A traffic network is an undirected graph G=(N,E,A), where V is a set of N nodes, E is a set of edges, and A is the adjacency matrix. Each node detects F measurements at the same frequency, generating a feature vector of length F at each time slice.</a:t>
            </a:r>
            <a:endParaRPr lang="en-US" sz="1944" dirty="0"/>
          </a:p>
        </p:txBody>
      </p:sp>
      <p:pic>
        <p:nvPicPr>
          <p:cNvPr id="7" name="Image 2" descr="preencoded.png"/>
          <p:cNvPicPr>
            <a:picLocks noChangeAspect="1"/>
          </p:cNvPicPr>
          <p:nvPr/>
        </p:nvPicPr>
        <p:blipFill>
          <a:blip r:embed="rId5"/>
          <a:stretch>
            <a:fillRect/>
          </a:stretch>
        </p:blipFill>
        <p:spPr>
          <a:xfrm>
            <a:off x="8434149" y="2208014"/>
            <a:ext cx="5339715" cy="499586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061085"/>
            <a:ext cx="7486055"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Recent Model Comparison</a:t>
            </a:r>
            <a:endParaRPr lang="en-US" sz="5116" dirty="0"/>
          </a:p>
        </p:txBody>
      </p:sp>
      <p:sp>
        <p:nvSpPr>
          <p:cNvPr id="5" name="Text 2"/>
          <p:cNvSpPr/>
          <p:nvPr/>
        </p:nvSpPr>
        <p:spPr>
          <a:xfrm>
            <a:off x="864037" y="2243495"/>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Data splitting:</a:t>
            </a:r>
            <a:endParaRPr lang="en-US" sz="1944" dirty="0"/>
          </a:p>
        </p:txBody>
      </p:sp>
      <p:sp>
        <p:nvSpPr>
          <p:cNvPr id="6" name="Text 3"/>
          <p:cNvSpPr/>
          <p:nvPr/>
        </p:nvSpPr>
        <p:spPr>
          <a:xfrm>
            <a:off x="1654016" y="2916198"/>
            <a:ext cx="12112347"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Using the baseline 6:2:2 ratio on the PemS04 dataset</a:t>
            </a:r>
            <a:endParaRPr lang="en-US" sz="1944" dirty="0"/>
          </a:p>
        </p:txBody>
      </p:sp>
      <p:sp>
        <p:nvSpPr>
          <p:cNvPr id="7" name="Text 4"/>
          <p:cNvSpPr/>
          <p:nvPr/>
        </p:nvSpPr>
        <p:spPr>
          <a:xfrm>
            <a:off x="864037" y="3588901"/>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Config file:</a:t>
            </a:r>
            <a:endParaRPr lang="en-US" sz="1944" dirty="0"/>
          </a:p>
        </p:txBody>
      </p:sp>
      <p:sp>
        <p:nvSpPr>
          <p:cNvPr id="8" name="Text 5"/>
          <p:cNvSpPr/>
          <p:nvPr/>
        </p:nvSpPr>
        <p:spPr>
          <a:xfrm>
            <a:off x="1654016" y="4261604"/>
            <a:ext cx="12112347"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Prediction window: num_for_predict = 12 (1 hour)</a:t>
            </a:r>
            <a:endParaRPr lang="en-US" sz="1944" dirty="0"/>
          </a:p>
        </p:txBody>
      </p:sp>
      <p:sp>
        <p:nvSpPr>
          <p:cNvPr id="9" name="Text 6"/>
          <p:cNvSpPr/>
          <p:nvPr/>
        </p:nvSpPr>
        <p:spPr>
          <a:xfrm>
            <a:off x="1654016" y="4742974"/>
            <a:ext cx="12112347" cy="790099"/>
          </a:xfrm>
          <a:prstGeom prst="rect">
            <a:avLst/>
          </a:prstGeom>
          <a:noFill/>
          <a:ln/>
        </p:spPr>
        <p:txBody>
          <a:bodyPr wrap="square" rtlCol="0" anchor="t"/>
          <a:lstStyle/>
          <a:p>
            <a:pPr marL="685800" lvl="1"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Number of terms of the Chebyshev polynomial (equal to the number of spatial attention heads): K = 3</a:t>
            </a:r>
            <a:endParaRPr lang="en-US" sz="1944" dirty="0"/>
          </a:p>
        </p:txBody>
      </p:sp>
      <p:sp>
        <p:nvSpPr>
          <p:cNvPr id="10" name="Text 7"/>
          <p:cNvSpPr/>
          <p:nvPr/>
        </p:nvSpPr>
        <p:spPr>
          <a:xfrm>
            <a:off x="1654016" y="5619393"/>
            <a:ext cx="12112347"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epochs = 30</a:t>
            </a:r>
            <a:endParaRPr lang="en-US" sz="1944" dirty="0"/>
          </a:p>
        </p:txBody>
      </p:sp>
      <p:sp>
        <p:nvSpPr>
          <p:cNvPr id="11" name="Text 8"/>
          <p:cNvSpPr/>
          <p:nvPr/>
        </p:nvSpPr>
        <p:spPr>
          <a:xfrm>
            <a:off x="1654016" y="6100763"/>
            <a:ext cx="12112347"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learning_rate = 0.001</a:t>
            </a:r>
            <a:endParaRPr lang="en-US" sz="1944" dirty="0"/>
          </a:p>
        </p:txBody>
      </p:sp>
      <p:sp>
        <p:nvSpPr>
          <p:cNvPr id="12" name="Text 9"/>
          <p:cNvSpPr/>
          <p:nvPr/>
        </p:nvSpPr>
        <p:spPr>
          <a:xfrm>
            <a:off x="864037" y="6773466"/>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Training file: Adam optimizer</a:t>
            </a:r>
            <a:endParaRPr lang="en-US" sz="1944"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EEEFF5"/>
          </a:solidFill>
          <a:ln/>
        </p:spPr>
      </p:sp>
      <p:sp>
        <p:nvSpPr>
          <p:cNvPr id="4" name="Text 1"/>
          <p:cNvSpPr/>
          <p:nvPr/>
        </p:nvSpPr>
        <p:spPr>
          <a:xfrm>
            <a:off x="807244" y="634246"/>
            <a:ext cx="6993493" cy="758666"/>
          </a:xfrm>
          <a:prstGeom prst="rect">
            <a:avLst/>
          </a:prstGeom>
          <a:noFill/>
          <a:ln/>
        </p:spPr>
        <p:txBody>
          <a:bodyPr wrap="none" rtlCol="0" anchor="t"/>
          <a:lstStyle/>
          <a:p>
            <a:pPr marL="0" indent="0">
              <a:lnSpc>
                <a:spcPts val="5974"/>
              </a:lnSpc>
              <a:buNone/>
            </a:pPr>
            <a:r>
              <a:rPr lang="en-US" sz="4779" b="1" dirty="0">
                <a:solidFill>
                  <a:srgbClr val="7068F4"/>
                </a:solidFill>
                <a:latin typeface="Barlow" pitchFamily="34" charset="0"/>
                <a:ea typeface="Barlow" pitchFamily="34" charset="-122"/>
                <a:cs typeface="Barlow" pitchFamily="34" charset="-120"/>
              </a:rPr>
              <a:t>Recent Model Comparison</a:t>
            </a:r>
            <a:endParaRPr lang="en-US" sz="4779" dirty="0"/>
          </a:p>
        </p:txBody>
      </p:sp>
      <p:sp>
        <p:nvSpPr>
          <p:cNvPr id="5" name="Text 2"/>
          <p:cNvSpPr/>
          <p:nvPr/>
        </p:nvSpPr>
        <p:spPr>
          <a:xfrm>
            <a:off x="807244" y="1738789"/>
            <a:ext cx="13015913" cy="368975"/>
          </a:xfrm>
          <a:prstGeom prst="rect">
            <a:avLst/>
          </a:prstGeom>
          <a:noFill/>
          <a:ln/>
        </p:spPr>
        <p:txBody>
          <a:bodyPr wrap="none" rtlCol="0" anchor="t"/>
          <a:lstStyle/>
          <a:p>
            <a:pPr marL="0" indent="0">
              <a:lnSpc>
                <a:spcPts val="2906"/>
              </a:lnSpc>
              <a:buNone/>
            </a:pPr>
            <a:r>
              <a:rPr lang="en-US" sz="1816" dirty="0">
                <a:solidFill>
                  <a:srgbClr val="272525"/>
                </a:solidFill>
                <a:latin typeface="Montserrat" pitchFamily="34" charset="0"/>
                <a:ea typeface="Montserrat" pitchFamily="34" charset="-122"/>
                <a:cs typeface="Montserrat" pitchFamily="34" charset="-120"/>
              </a:rPr>
              <a:t>Devices to run: Lenovo Legion Slim 5 with:</a:t>
            </a:r>
            <a:endParaRPr lang="en-US" sz="1816" dirty="0"/>
          </a:p>
        </p:txBody>
      </p:sp>
      <p:sp>
        <p:nvSpPr>
          <p:cNvPr id="6" name="Text 3"/>
          <p:cNvSpPr/>
          <p:nvPr/>
        </p:nvSpPr>
        <p:spPr>
          <a:xfrm>
            <a:off x="1545193" y="2367201"/>
            <a:ext cx="12277963" cy="368975"/>
          </a:xfrm>
          <a:prstGeom prst="rect">
            <a:avLst/>
          </a:prstGeom>
          <a:noFill/>
          <a:ln/>
        </p:spPr>
        <p:txBody>
          <a:bodyPr wrap="none" rtlCol="0" anchor="t"/>
          <a:lstStyle/>
          <a:p>
            <a:pPr marL="685800" lvl="1" indent="-342900" algn="l">
              <a:lnSpc>
                <a:spcPts val="2906"/>
              </a:lnSpc>
              <a:buSzPct val="100000"/>
              <a:buChar char="•"/>
            </a:pPr>
            <a:r>
              <a:rPr lang="en-US" sz="1816" dirty="0">
                <a:solidFill>
                  <a:srgbClr val="272525"/>
                </a:solidFill>
                <a:latin typeface="Montserrat" pitchFamily="34" charset="0"/>
                <a:ea typeface="Montserrat" pitchFamily="34" charset="-122"/>
                <a:cs typeface="Montserrat" pitchFamily="34" charset="-120"/>
              </a:rPr>
              <a:t>CPU: Intel Core i7-13700H (2.40GHz up to 5.00GHz, 24MB Cache), 14 cores, 20 threads</a:t>
            </a:r>
            <a:endParaRPr lang="en-US" sz="1816" dirty="0"/>
          </a:p>
        </p:txBody>
      </p:sp>
      <p:sp>
        <p:nvSpPr>
          <p:cNvPr id="7" name="Text 4"/>
          <p:cNvSpPr/>
          <p:nvPr/>
        </p:nvSpPr>
        <p:spPr>
          <a:xfrm>
            <a:off x="1545193" y="2816900"/>
            <a:ext cx="12277963" cy="368975"/>
          </a:xfrm>
          <a:prstGeom prst="rect">
            <a:avLst/>
          </a:prstGeom>
          <a:noFill/>
          <a:ln/>
        </p:spPr>
        <p:txBody>
          <a:bodyPr wrap="none" rtlCol="0" anchor="t"/>
          <a:lstStyle/>
          <a:p>
            <a:pPr marL="685800" lvl="1" indent="-342900" algn="l">
              <a:lnSpc>
                <a:spcPts val="2906"/>
              </a:lnSpc>
              <a:buSzPct val="100000"/>
              <a:buChar char="•"/>
            </a:pPr>
            <a:r>
              <a:rPr lang="en-US" sz="1816" dirty="0">
                <a:solidFill>
                  <a:srgbClr val="272525"/>
                </a:solidFill>
                <a:latin typeface="Montserrat" pitchFamily="34" charset="0"/>
                <a:ea typeface="Montserrat" pitchFamily="34" charset="-122"/>
                <a:cs typeface="Montserrat" pitchFamily="34" charset="-120"/>
              </a:rPr>
              <a:t>GPU: NVIDIA GeForce RTX 4060 8GB GDDR6, TGP: 140W</a:t>
            </a:r>
            <a:endParaRPr lang="en-US" sz="1816" dirty="0"/>
          </a:p>
        </p:txBody>
      </p:sp>
      <p:sp>
        <p:nvSpPr>
          <p:cNvPr id="8" name="Text 5"/>
          <p:cNvSpPr/>
          <p:nvPr/>
        </p:nvSpPr>
        <p:spPr>
          <a:xfrm>
            <a:off x="807244" y="3445312"/>
            <a:ext cx="13015913" cy="368975"/>
          </a:xfrm>
          <a:prstGeom prst="rect">
            <a:avLst/>
          </a:prstGeom>
          <a:noFill/>
          <a:ln/>
        </p:spPr>
        <p:txBody>
          <a:bodyPr wrap="none" rtlCol="0" anchor="t"/>
          <a:lstStyle/>
          <a:p>
            <a:pPr marL="0" indent="0">
              <a:lnSpc>
                <a:spcPts val="2906"/>
              </a:lnSpc>
              <a:buNone/>
            </a:pPr>
            <a:r>
              <a:rPr lang="en-US" sz="1816" dirty="0">
                <a:solidFill>
                  <a:srgbClr val="272525"/>
                </a:solidFill>
                <a:latin typeface="Montserrat" pitchFamily="34" charset="0"/>
                <a:ea typeface="Montserrat" pitchFamily="34" charset="-122"/>
                <a:cs typeface="Montserrat" pitchFamily="34" charset="-120"/>
              </a:rPr>
              <a:t>Set-up details:</a:t>
            </a:r>
            <a:endParaRPr lang="en-US" sz="1816" dirty="0"/>
          </a:p>
        </p:txBody>
      </p:sp>
      <p:sp>
        <p:nvSpPr>
          <p:cNvPr id="9" name="Text 6"/>
          <p:cNvSpPr/>
          <p:nvPr/>
        </p:nvSpPr>
        <p:spPr>
          <a:xfrm>
            <a:off x="1545193" y="4073723"/>
            <a:ext cx="12277963" cy="368975"/>
          </a:xfrm>
          <a:prstGeom prst="rect">
            <a:avLst/>
          </a:prstGeom>
          <a:noFill/>
          <a:ln/>
        </p:spPr>
        <p:txBody>
          <a:bodyPr wrap="none" rtlCol="0" anchor="t"/>
          <a:lstStyle/>
          <a:p>
            <a:pPr marL="685800" lvl="1" indent="-342900" algn="l">
              <a:lnSpc>
                <a:spcPts val="2906"/>
              </a:lnSpc>
              <a:buSzPct val="100000"/>
              <a:buChar char="•"/>
            </a:pPr>
            <a:r>
              <a:rPr lang="en-US" sz="1816" dirty="0">
                <a:solidFill>
                  <a:srgbClr val="272525"/>
                </a:solidFill>
                <a:latin typeface="Montserrat" pitchFamily="34" charset="0"/>
                <a:ea typeface="Montserrat" pitchFamily="34" charset="-122"/>
                <a:cs typeface="Montserrat" pitchFamily="34" charset="-120"/>
              </a:rPr>
              <a:t>Following the guide from the corresponding papers for each model</a:t>
            </a:r>
            <a:endParaRPr lang="en-US" sz="1816" dirty="0"/>
          </a:p>
        </p:txBody>
      </p:sp>
      <p:sp>
        <p:nvSpPr>
          <p:cNvPr id="10" name="Text 7"/>
          <p:cNvSpPr/>
          <p:nvPr/>
        </p:nvSpPr>
        <p:spPr>
          <a:xfrm>
            <a:off x="1545193" y="4523423"/>
            <a:ext cx="12277963" cy="368975"/>
          </a:xfrm>
          <a:prstGeom prst="rect">
            <a:avLst/>
          </a:prstGeom>
          <a:noFill/>
          <a:ln/>
        </p:spPr>
        <p:txBody>
          <a:bodyPr wrap="none" rtlCol="0" anchor="t"/>
          <a:lstStyle/>
          <a:p>
            <a:pPr marL="685800" lvl="1" indent="-342900" algn="l">
              <a:lnSpc>
                <a:spcPts val="2906"/>
              </a:lnSpc>
              <a:buSzPct val="100000"/>
              <a:buChar char="•"/>
            </a:pPr>
            <a:r>
              <a:rPr lang="en-US" sz="1816" dirty="0">
                <a:solidFill>
                  <a:srgbClr val="272525"/>
                </a:solidFill>
                <a:latin typeface="Montserrat" pitchFamily="34" charset="0"/>
                <a:ea typeface="Montserrat" pitchFamily="34" charset="-122"/>
                <a:cs typeface="Montserrat" pitchFamily="34" charset="-120"/>
              </a:rPr>
              <a:t>Running with Anaconda environment</a:t>
            </a:r>
            <a:endParaRPr lang="en-US" sz="1816" dirty="0"/>
          </a:p>
        </p:txBody>
      </p:sp>
      <p:sp>
        <p:nvSpPr>
          <p:cNvPr id="11" name="Text 8"/>
          <p:cNvSpPr/>
          <p:nvPr/>
        </p:nvSpPr>
        <p:spPr>
          <a:xfrm>
            <a:off x="1545193" y="4973122"/>
            <a:ext cx="12277963" cy="368975"/>
          </a:xfrm>
          <a:prstGeom prst="rect">
            <a:avLst/>
          </a:prstGeom>
          <a:noFill/>
          <a:ln/>
        </p:spPr>
        <p:txBody>
          <a:bodyPr wrap="none" rtlCol="0" anchor="t"/>
          <a:lstStyle/>
          <a:p>
            <a:pPr marL="685800" lvl="1" indent="-342900" algn="l">
              <a:lnSpc>
                <a:spcPts val="2906"/>
              </a:lnSpc>
              <a:buSzPct val="100000"/>
              <a:buChar char="•"/>
            </a:pPr>
            <a:r>
              <a:rPr lang="en-US" sz="1816" dirty="0">
                <a:solidFill>
                  <a:srgbClr val="272525"/>
                </a:solidFill>
                <a:latin typeface="Montserrat" pitchFamily="34" charset="0"/>
                <a:ea typeface="Montserrat" pitchFamily="34" charset="-122"/>
                <a:cs typeface="Montserrat" pitchFamily="34" charset="-120"/>
              </a:rPr>
              <a:t>Using the follow-up links provided in the respective GitHub repositories for environment setup</a:t>
            </a:r>
            <a:endParaRPr lang="en-US" sz="1816" dirty="0"/>
          </a:p>
        </p:txBody>
      </p:sp>
      <p:sp>
        <p:nvSpPr>
          <p:cNvPr id="12" name="Text 9"/>
          <p:cNvSpPr/>
          <p:nvPr/>
        </p:nvSpPr>
        <p:spPr>
          <a:xfrm>
            <a:off x="807244" y="5601533"/>
            <a:ext cx="13015913" cy="368975"/>
          </a:xfrm>
          <a:prstGeom prst="rect">
            <a:avLst/>
          </a:prstGeom>
          <a:noFill/>
          <a:ln/>
        </p:spPr>
        <p:txBody>
          <a:bodyPr wrap="none" rtlCol="0" anchor="t"/>
          <a:lstStyle/>
          <a:p>
            <a:pPr marL="0" indent="0">
              <a:lnSpc>
                <a:spcPts val="2906"/>
              </a:lnSpc>
              <a:buNone/>
            </a:pPr>
            <a:r>
              <a:rPr lang="en-US" sz="1816" dirty="0">
                <a:solidFill>
                  <a:srgbClr val="272525"/>
                </a:solidFill>
                <a:latin typeface="Montserrat" pitchFamily="34" charset="0"/>
                <a:ea typeface="Montserrat" pitchFamily="34" charset="-122"/>
                <a:cs typeface="Montserrat" pitchFamily="34" charset="-120"/>
              </a:rPr>
              <a:t>Additional notes:</a:t>
            </a:r>
            <a:endParaRPr lang="en-US" sz="1816" dirty="0"/>
          </a:p>
        </p:txBody>
      </p:sp>
      <p:sp>
        <p:nvSpPr>
          <p:cNvPr id="13" name="Text 10"/>
          <p:cNvSpPr/>
          <p:nvPr/>
        </p:nvSpPr>
        <p:spPr>
          <a:xfrm>
            <a:off x="1176099" y="6229945"/>
            <a:ext cx="12647057" cy="737949"/>
          </a:xfrm>
          <a:prstGeom prst="rect">
            <a:avLst/>
          </a:prstGeom>
          <a:noFill/>
          <a:ln/>
        </p:spPr>
        <p:txBody>
          <a:bodyPr wrap="square" rtlCol="0" anchor="t"/>
          <a:lstStyle/>
          <a:p>
            <a:pPr marL="342900" indent="-342900" algn="l">
              <a:lnSpc>
                <a:spcPts val="2906"/>
              </a:lnSpc>
              <a:buSzPct val="100000"/>
              <a:buChar char="•"/>
            </a:pPr>
            <a:r>
              <a:rPr lang="en-US" sz="1816" dirty="0">
                <a:solidFill>
                  <a:srgbClr val="272525"/>
                </a:solidFill>
                <a:latin typeface="Montserrat" pitchFamily="34" charset="0"/>
                <a:ea typeface="Montserrat" pitchFamily="34" charset="-122"/>
                <a:cs typeface="Montserrat" pitchFamily="34" charset="-120"/>
              </a:rPr>
              <a:t>The setup is based on the general concepts from the papers, but the actual code implementation may differ slightly.</a:t>
            </a:r>
            <a:endParaRPr lang="en-US" sz="1816" dirty="0"/>
          </a:p>
        </p:txBody>
      </p:sp>
      <p:sp>
        <p:nvSpPr>
          <p:cNvPr id="14" name="Text 11"/>
          <p:cNvSpPr/>
          <p:nvPr/>
        </p:nvSpPr>
        <p:spPr>
          <a:xfrm>
            <a:off x="807244" y="7227332"/>
            <a:ext cx="13015913" cy="368975"/>
          </a:xfrm>
          <a:prstGeom prst="rect">
            <a:avLst/>
          </a:prstGeom>
          <a:noFill/>
          <a:ln/>
        </p:spPr>
        <p:txBody>
          <a:bodyPr wrap="none" rtlCol="0" anchor="t"/>
          <a:lstStyle/>
          <a:p>
            <a:pPr marL="0" indent="0">
              <a:lnSpc>
                <a:spcPts val="2906"/>
              </a:lnSpc>
              <a:buNone/>
            </a:pPr>
            <a:endParaRPr lang="en-US" sz="1816"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094423"/>
            <a:ext cx="7486055"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Recent Model Comparison</a:t>
            </a:r>
            <a:endParaRPr lang="en-US" sz="5116" dirty="0"/>
          </a:p>
        </p:txBody>
      </p:sp>
      <p:pic>
        <p:nvPicPr>
          <p:cNvPr id="5" name="Image 1" descr="preencoded.png"/>
          <p:cNvPicPr>
            <a:picLocks noChangeAspect="1"/>
          </p:cNvPicPr>
          <p:nvPr/>
        </p:nvPicPr>
        <p:blipFill>
          <a:blip r:embed="rId4"/>
          <a:stretch>
            <a:fillRect/>
          </a:stretch>
        </p:blipFill>
        <p:spPr>
          <a:xfrm>
            <a:off x="864037" y="2554486"/>
            <a:ext cx="3719155" cy="2005846"/>
          </a:xfrm>
          <a:prstGeom prst="rect">
            <a:avLst/>
          </a:prstGeom>
        </p:spPr>
      </p:pic>
      <p:pic>
        <p:nvPicPr>
          <p:cNvPr id="6" name="Image 2" descr="preencoded.png"/>
          <p:cNvPicPr>
            <a:picLocks noChangeAspect="1"/>
          </p:cNvPicPr>
          <p:nvPr/>
        </p:nvPicPr>
        <p:blipFill>
          <a:blip r:embed="rId5"/>
          <a:stretch>
            <a:fillRect/>
          </a:stretch>
        </p:blipFill>
        <p:spPr>
          <a:xfrm>
            <a:off x="5193030" y="2554486"/>
            <a:ext cx="8200668" cy="430303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128117"/>
            <a:ext cx="7486055"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Recent Model Comparison</a:t>
            </a:r>
            <a:endParaRPr lang="en-US" sz="5116" dirty="0"/>
          </a:p>
        </p:txBody>
      </p:sp>
      <p:pic>
        <p:nvPicPr>
          <p:cNvPr id="5" name="Image 1" descr="preencoded.png"/>
          <p:cNvPicPr>
            <a:picLocks noChangeAspect="1"/>
          </p:cNvPicPr>
          <p:nvPr/>
        </p:nvPicPr>
        <p:blipFill>
          <a:blip r:embed="rId4"/>
          <a:stretch>
            <a:fillRect/>
          </a:stretch>
        </p:blipFill>
        <p:spPr>
          <a:xfrm>
            <a:off x="864037" y="2588181"/>
            <a:ext cx="3719155" cy="2005846"/>
          </a:xfrm>
          <a:prstGeom prst="rect">
            <a:avLst/>
          </a:prstGeom>
        </p:spPr>
      </p:pic>
      <p:pic>
        <p:nvPicPr>
          <p:cNvPr id="6" name="Image 2" descr="preencoded.png"/>
          <p:cNvPicPr>
            <a:picLocks noChangeAspect="1"/>
          </p:cNvPicPr>
          <p:nvPr/>
        </p:nvPicPr>
        <p:blipFill>
          <a:blip r:embed="rId5"/>
          <a:stretch>
            <a:fillRect/>
          </a:stretch>
        </p:blipFill>
        <p:spPr>
          <a:xfrm>
            <a:off x="5193030" y="2588181"/>
            <a:ext cx="8200668" cy="423564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4066699" y="3708678"/>
            <a:ext cx="6497003" cy="812125"/>
          </a:xfrm>
          <a:prstGeom prst="rect">
            <a:avLst/>
          </a:prstGeom>
          <a:noFill/>
          <a:ln/>
        </p:spPr>
        <p:txBody>
          <a:bodyPr wrap="none" rtlCol="0" anchor="t"/>
          <a:lstStyle/>
          <a:p>
            <a:pPr marL="0" indent="0" algn="ctr">
              <a:lnSpc>
                <a:spcPts val="6395"/>
              </a:lnSpc>
              <a:buNone/>
            </a:pPr>
            <a:r>
              <a:rPr lang="en-US" sz="5116" b="1" dirty="0">
                <a:solidFill>
                  <a:srgbClr val="7068F4"/>
                </a:solidFill>
                <a:latin typeface="Barlow" pitchFamily="34" charset="0"/>
                <a:ea typeface="Barlow" pitchFamily="34" charset="-122"/>
                <a:cs typeface="Barlow" pitchFamily="34" charset="-120"/>
              </a:rPr>
              <a:t>Thanks for listening</a:t>
            </a:r>
            <a:endParaRPr lang="en-US" sz="5116"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329333"/>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Reference</a:t>
            </a:r>
            <a:endParaRPr lang="en-US" sz="5116" dirty="0"/>
          </a:p>
        </p:txBody>
      </p:sp>
      <p:sp>
        <p:nvSpPr>
          <p:cNvPr id="5" name="Text 2"/>
          <p:cNvSpPr/>
          <p:nvPr/>
        </p:nvSpPr>
        <p:spPr>
          <a:xfrm>
            <a:off x="864037" y="2511742"/>
            <a:ext cx="12902327" cy="790099"/>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Bruna, J., Zaremba, W., Szlam, A., &amp; Lecun, Y. (2014). Spectral networks and locally connected networks on graphs. In International Conference on Learning Representations.</a:t>
            </a:r>
            <a:endParaRPr lang="en-US" sz="1944" dirty="0"/>
          </a:p>
        </p:txBody>
      </p:sp>
      <p:sp>
        <p:nvSpPr>
          <p:cNvPr id="6" name="Text 3"/>
          <p:cNvSpPr/>
          <p:nvPr/>
        </p:nvSpPr>
        <p:spPr>
          <a:xfrm>
            <a:off x="864037" y="3579495"/>
            <a:ext cx="12902327" cy="790099"/>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Defferrard, M., Bresson, X., &amp; Vandergheynst, P. (2016). Convolutional neural networks on graphs with fast localized spectral filtering. In Advances in Neural Information Processing Systems (pp. 3844-3852).</a:t>
            </a:r>
            <a:endParaRPr lang="en-US" sz="1944" dirty="0"/>
          </a:p>
        </p:txBody>
      </p:sp>
      <p:sp>
        <p:nvSpPr>
          <p:cNvPr id="7" name="Text 4"/>
          <p:cNvSpPr/>
          <p:nvPr/>
        </p:nvSpPr>
        <p:spPr>
          <a:xfrm>
            <a:off x="864037" y="4647248"/>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Guo, S., Lin, Y., Feng, N., Song, C., &amp; Wan, H. (2019). Attention Based Spatial-Temporal Graph Convolutional Networks for Traffic Flow Forecasting. </a:t>
            </a:r>
            <a:r>
              <a:rPr lang="en-US" sz="1944" i="1" dirty="0">
                <a:solidFill>
                  <a:srgbClr val="272525"/>
                </a:solidFill>
                <a:latin typeface="Montserrat" pitchFamily="34" charset="0"/>
                <a:ea typeface="Montserrat" pitchFamily="34" charset="-122"/>
                <a:cs typeface="Montserrat" pitchFamily="34" charset="-120"/>
              </a:rPr>
              <a:t>Proceedings of the AAAI Conference on Artificial Intelligence</a:t>
            </a:r>
            <a:r>
              <a:rPr lang="en-US" sz="1944" dirty="0">
                <a:solidFill>
                  <a:srgbClr val="272525"/>
                </a:solidFill>
                <a:latin typeface="Montserrat" pitchFamily="34" charset="0"/>
                <a:ea typeface="Montserrat" pitchFamily="34" charset="-122"/>
                <a:cs typeface="Montserrat" pitchFamily="34" charset="-120"/>
              </a:rPr>
              <a:t>, </a:t>
            </a:r>
            <a:r>
              <a:rPr lang="en-US" sz="1944" i="1" dirty="0">
                <a:solidFill>
                  <a:srgbClr val="272525"/>
                </a:solidFill>
                <a:latin typeface="Montserrat" pitchFamily="34" charset="0"/>
                <a:ea typeface="Montserrat" pitchFamily="34" charset="-122"/>
                <a:cs typeface="Montserrat" pitchFamily="34" charset="-120"/>
              </a:rPr>
              <a:t>33</a:t>
            </a:r>
            <a:r>
              <a:rPr lang="en-US" sz="1944" dirty="0">
                <a:solidFill>
                  <a:srgbClr val="272525"/>
                </a:solidFill>
                <a:latin typeface="Montserrat" pitchFamily="34" charset="0"/>
                <a:ea typeface="Montserrat" pitchFamily="34" charset="-122"/>
                <a:cs typeface="Montserrat" pitchFamily="34" charset="-120"/>
              </a:rPr>
              <a:t>, 922–929. </a:t>
            </a:r>
            <a:r>
              <a:rPr lang="en-US" sz="1944" u="sng" dirty="0">
                <a:solidFill>
                  <a:srgbClr val="7068F4"/>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xmlns="" val="tx"/>
                    </a:ext>
                  </a:extLst>
                </a:hlinkClick>
              </a:rPr>
              <a:t>https://doi.org/10.1609/aaai.v33i01.3301922</a:t>
            </a:r>
            <a:endParaRPr lang="en-US" sz="1944" dirty="0"/>
          </a:p>
        </p:txBody>
      </p:sp>
      <p:sp>
        <p:nvSpPr>
          <p:cNvPr id="8" name="Text 5"/>
          <p:cNvSpPr/>
          <p:nvPr/>
        </p:nvSpPr>
        <p:spPr>
          <a:xfrm>
            <a:off x="864037" y="6110049"/>
            <a:ext cx="12902327" cy="790099"/>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Hammond, D. K., Vandergheynst, P., &amp; Gribonval, R. (2011). Wavelets on graphs via spectral graph theory. Applied and Computational Harmonic Analysis, 30(2), 129-150.</a:t>
            </a:r>
            <a:endParaRPr lang="en-US" sz="1944"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736759"/>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Reference</a:t>
            </a:r>
            <a:endParaRPr lang="en-US" sz="5116" dirty="0"/>
          </a:p>
        </p:txBody>
      </p:sp>
      <p:sp>
        <p:nvSpPr>
          <p:cNvPr id="5" name="Text 2"/>
          <p:cNvSpPr/>
          <p:nvPr/>
        </p:nvSpPr>
        <p:spPr>
          <a:xfrm>
            <a:off x="864037" y="1919168"/>
            <a:ext cx="12902327" cy="1580198"/>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Lan, S., Ma, Y., Huang, W., Wang, W., Yang, H. &amp; Li, P.. (2022). DSTAGNN: Dynamic Spatial-Temporal Aware Graph Neural Network for Traffic Flow Forecasting. </a:t>
            </a:r>
            <a:r>
              <a:rPr lang="en-US" sz="1944" i="1" dirty="0">
                <a:solidFill>
                  <a:srgbClr val="272525"/>
                </a:solidFill>
                <a:latin typeface="Montserrat" pitchFamily="34" charset="0"/>
                <a:ea typeface="Montserrat" pitchFamily="34" charset="-122"/>
                <a:cs typeface="Montserrat" pitchFamily="34" charset="-120"/>
              </a:rPr>
              <a:t>Proceedings of the 39th International Conference on Machine Learning</a:t>
            </a:r>
            <a:r>
              <a:rPr lang="en-US" sz="1944" dirty="0">
                <a:solidFill>
                  <a:srgbClr val="272525"/>
                </a:solidFill>
                <a:latin typeface="Montserrat" pitchFamily="34" charset="0"/>
                <a:ea typeface="Montserrat" pitchFamily="34" charset="-122"/>
                <a:cs typeface="Montserrat" pitchFamily="34" charset="-120"/>
              </a:rPr>
              <a:t>, in </a:t>
            </a:r>
            <a:r>
              <a:rPr lang="en-US" sz="1944" i="1" dirty="0">
                <a:solidFill>
                  <a:srgbClr val="272525"/>
                </a:solidFill>
                <a:latin typeface="Montserrat" pitchFamily="34" charset="0"/>
                <a:ea typeface="Montserrat" pitchFamily="34" charset="-122"/>
                <a:cs typeface="Montserrat" pitchFamily="34" charset="-120"/>
              </a:rPr>
              <a:t>Proceedings of Machine Learning Research</a:t>
            </a:r>
            <a:r>
              <a:rPr lang="en-US" sz="1944" dirty="0">
                <a:solidFill>
                  <a:srgbClr val="272525"/>
                </a:solidFill>
                <a:latin typeface="Montserrat" pitchFamily="34" charset="0"/>
                <a:ea typeface="Montserrat" pitchFamily="34" charset="-122"/>
                <a:cs typeface="Montserrat" pitchFamily="34" charset="-120"/>
              </a:rPr>
              <a:t> 162:11906-11917 Available from </a:t>
            </a:r>
            <a:r>
              <a:rPr lang="en-US" sz="1944" u="sng" dirty="0">
                <a:solidFill>
                  <a:srgbClr val="7068F4"/>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xmlns="" val="tx"/>
                    </a:ext>
                  </a:extLst>
                </a:hlinkClick>
              </a:rPr>
              <a:t>https://proceedings.mlr.press/v162/lan22a.html</a:t>
            </a:r>
            <a:endParaRPr lang="en-US" sz="1944" dirty="0"/>
          </a:p>
        </p:txBody>
      </p:sp>
      <p:sp>
        <p:nvSpPr>
          <p:cNvPr id="6" name="Text 3"/>
          <p:cNvSpPr/>
          <p:nvPr/>
        </p:nvSpPr>
        <p:spPr>
          <a:xfrm>
            <a:off x="864037" y="3777020"/>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Liang, Y., Ke, S., Zhang, J., Yi, X., &amp; Zheng, Y. (2018). GeoMAN: Multi-level attention networks for geo-sensory time series prediction. In Proceedings of the 27th International Joint Conference on Artificial Intelligence (pp. 3428-3434).</a:t>
            </a:r>
            <a:endParaRPr lang="en-US" sz="1944" dirty="0"/>
          </a:p>
        </p:txBody>
      </p:sp>
      <p:sp>
        <p:nvSpPr>
          <p:cNvPr id="7" name="Text 4"/>
          <p:cNvSpPr/>
          <p:nvPr/>
        </p:nvSpPr>
        <p:spPr>
          <a:xfrm>
            <a:off x="864037" y="5239822"/>
            <a:ext cx="12902327" cy="790099"/>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Li, Y., Yu, R., Shahabi, C., &amp; Liu, Y. (2018). Diffusion convolutional recurrent neural network: Data-driven traffic forecasting. In International Conference on Learning Representations.</a:t>
            </a:r>
            <a:endParaRPr lang="en-US" sz="1944" dirty="0"/>
          </a:p>
        </p:txBody>
      </p:sp>
      <p:sp>
        <p:nvSpPr>
          <p:cNvPr id="8" name="Text 5"/>
          <p:cNvSpPr/>
          <p:nvPr/>
        </p:nvSpPr>
        <p:spPr>
          <a:xfrm>
            <a:off x="864037" y="6307574"/>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S. Guo, Y. Lin, H. Wan, X. Li and G. Cong, "Learning Dynamics and Heterogeneity of Spatial-Temporal Graph Data for Traffic Forecasting," in </a:t>
            </a:r>
            <a:r>
              <a:rPr lang="en-US" sz="1944" i="1" dirty="0">
                <a:solidFill>
                  <a:srgbClr val="272525"/>
                </a:solidFill>
                <a:latin typeface="Montserrat" pitchFamily="34" charset="0"/>
                <a:ea typeface="Montserrat" pitchFamily="34" charset="-122"/>
                <a:cs typeface="Montserrat" pitchFamily="34" charset="-120"/>
              </a:rPr>
              <a:t>IEEE Transactions on Knowledge and Data Engineering</a:t>
            </a:r>
            <a:r>
              <a:rPr lang="en-US" sz="1944" dirty="0">
                <a:solidFill>
                  <a:srgbClr val="272525"/>
                </a:solidFill>
                <a:latin typeface="Montserrat" pitchFamily="34" charset="0"/>
                <a:ea typeface="Montserrat" pitchFamily="34" charset="-122"/>
                <a:cs typeface="Montserrat" pitchFamily="34" charset="-120"/>
              </a:rPr>
              <a:t>, vol. 34, no. 11, pp. 5415-5428, 1 Nov. 2022, </a:t>
            </a:r>
            <a:r>
              <a:rPr lang="en-US" sz="1944" u="sng" dirty="0">
                <a:solidFill>
                  <a:srgbClr val="7068F4"/>
                </a:solidFill>
                <a:latin typeface="Montserrat" pitchFamily="34" charset="0"/>
                <a:ea typeface="Montserrat" pitchFamily="34" charset="-122"/>
                <a:cs typeface="Montserrat" pitchFamily="34" charset="-120"/>
                <a:hlinkClick r:id="rId5">
                  <a:extLst>
                    <a:ext uri="{A12FA001-AC4F-418D-AE19-62706E023703}">
                      <ahyp:hlinkClr xmlns:ahyp="http://schemas.microsoft.com/office/drawing/2018/hyperlinkcolor" xmlns="" val="tx"/>
                    </a:ext>
                  </a:extLst>
                </a:hlinkClick>
              </a:rPr>
              <a:t>https://doi.org/10.1109/TKDE.2021.3056502</a:t>
            </a:r>
            <a:endParaRPr lang="en-US" sz="1944"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934283"/>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Reference</a:t>
            </a:r>
            <a:endParaRPr lang="en-US" sz="5116" dirty="0"/>
          </a:p>
        </p:txBody>
      </p:sp>
      <p:sp>
        <p:nvSpPr>
          <p:cNvPr id="5" name="Text 2"/>
          <p:cNvSpPr/>
          <p:nvPr/>
        </p:nvSpPr>
        <p:spPr>
          <a:xfrm>
            <a:off x="864037" y="2116693"/>
            <a:ext cx="12902327" cy="790099"/>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Vaswani, A., Shazeer, N., Parmar, N., Uszkoreit, J., Jones, L., Gomez, A. N., ... &amp; Polosukhin, I. (2017). Attention is all you need. In Advances in Neural Information Processing Systems (pp. 5998-6008).</a:t>
            </a:r>
            <a:endParaRPr lang="en-US" sz="1944" dirty="0"/>
          </a:p>
        </p:txBody>
      </p:sp>
      <p:sp>
        <p:nvSpPr>
          <p:cNvPr id="6" name="Text 3"/>
          <p:cNvSpPr/>
          <p:nvPr/>
        </p:nvSpPr>
        <p:spPr>
          <a:xfrm>
            <a:off x="864037" y="3184446"/>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Zhang, J., Zheng, Y., Qi, D., Li, R., &amp; Yi, X. (2018). DNN-based prediction model for spatio-temporal data. In Proceedings of the 26th ACM SIGSPATIAL International Conference on Advances in Geographic Information Systems (pp. 92-101).</a:t>
            </a:r>
            <a:endParaRPr lang="en-US" sz="1944" dirty="0"/>
          </a:p>
        </p:txBody>
      </p:sp>
      <p:sp>
        <p:nvSpPr>
          <p:cNvPr id="7" name="Text 4"/>
          <p:cNvSpPr/>
          <p:nvPr/>
        </p:nvSpPr>
        <p:spPr>
          <a:xfrm>
            <a:off x="864037" y="4647248"/>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Lan, S., Ma, Y., Huang, W., Wang, W., Yang, H., &amp; Li, P. (2022, June). Dstagnn: Dynamic spatial-temporal aware graph neural network for traffic flow forecasting. In </a:t>
            </a:r>
            <a:r>
              <a:rPr lang="en-US" sz="1944" i="1" dirty="0">
                <a:solidFill>
                  <a:srgbClr val="272525"/>
                </a:solidFill>
                <a:latin typeface="Montserrat" pitchFamily="34" charset="0"/>
                <a:ea typeface="Montserrat" pitchFamily="34" charset="-122"/>
                <a:cs typeface="Montserrat" pitchFamily="34" charset="-120"/>
              </a:rPr>
              <a:t>International conference on machine learning</a:t>
            </a:r>
            <a:r>
              <a:rPr lang="en-US" sz="1944" dirty="0">
                <a:solidFill>
                  <a:srgbClr val="272525"/>
                </a:solidFill>
                <a:latin typeface="Montserrat" pitchFamily="34" charset="0"/>
                <a:ea typeface="Montserrat" pitchFamily="34" charset="-122"/>
                <a:cs typeface="Montserrat" pitchFamily="34" charset="-120"/>
              </a:rPr>
              <a:t> (pp. 11906-11917). PMLR.</a:t>
            </a:r>
            <a:endParaRPr lang="en-US" sz="1944" dirty="0"/>
          </a:p>
        </p:txBody>
      </p:sp>
      <p:sp>
        <p:nvSpPr>
          <p:cNvPr id="8" name="Text 5"/>
          <p:cNvSpPr/>
          <p:nvPr/>
        </p:nvSpPr>
        <p:spPr>
          <a:xfrm>
            <a:off x="864037" y="6110049"/>
            <a:ext cx="12902327" cy="1185148"/>
          </a:xfrm>
          <a:prstGeom prst="rect">
            <a:avLst/>
          </a:prstGeom>
          <a:noFill/>
          <a:ln/>
        </p:spPr>
        <p:txBody>
          <a:bodyPr wrap="square" rtlCol="0" anchor="t"/>
          <a:lstStyle/>
          <a:p>
            <a:pPr marL="0" indent="0">
              <a:lnSpc>
                <a:spcPts val="3110"/>
              </a:lnSpc>
              <a:buNone/>
            </a:pPr>
            <a:r>
              <a:rPr lang="en-US" sz="1944" dirty="0">
                <a:solidFill>
                  <a:srgbClr val="272525"/>
                </a:solidFill>
                <a:latin typeface="Montserrat" pitchFamily="34" charset="0"/>
                <a:ea typeface="Montserrat" pitchFamily="34" charset="-122"/>
                <a:cs typeface="Montserrat" pitchFamily="34" charset="-120"/>
              </a:rPr>
              <a:t>Guo, S., Lin, Y., Wan, H., Li, X., &amp; Cong, G. (2021). Learning dynamics and heterogeneity of spatial-temporal graph data for traffic forecasting. </a:t>
            </a:r>
            <a:r>
              <a:rPr lang="en-US" sz="1944" i="1" dirty="0">
                <a:solidFill>
                  <a:srgbClr val="272525"/>
                </a:solidFill>
                <a:latin typeface="Montserrat" pitchFamily="34" charset="0"/>
                <a:ea typeface="Montserrat" pitchFamily="34" charset="-122"/>
                <a:cs typeface="Montserrat" pitchFamily="34" charset="-120"/>
              </a:rPr>
              <a:t>IEEE Transactions on Knowledge and Data Engineering</a:t>
            </a:r>
            <a:r>
              <a:rPr lang="en-US" sz="1944" dirty="0">
                <a:solidFill>
                  <a:srgbClr val="272525"/>
                </a:solidFill>
                <a:latin typeface="Montserrat" pitchFamily="34" charset="0"/>
                <a:ea typeface="Montserrat" pitchFamily="34" charset="-122"/>
                <a:cs typeface="Montserrat" pitchFamily="34" charset="-120"/>
              </a:rPr>
              <a:t>, </a:t>
            </a:r>
            <a:r>
              <a:rPr lang="en-US" sz="1944" i="1" dirty="0">
                <a:solidFill>
                  <a:srgbClr val="272525"/>
                </a:solidFill>
                <a:latin typeface="Montserrat" pitchFamily="34" charset="0"/>
                <a:ea typeface="Montserrat" pitchFamily="34" charset="-122"/>
                <a:cs typeface="Montserrat" pitchFamily="34" charset="-120"/>
              </a:rPr>
              <a:t>34</a:t>
            </a:r>
            <a:r>
              <a:rPr lang="en-US" sz="1944" dirty="0">
                <a:solidFill>
                  <a:srgbClr val="272525"/>
                </a:solidFill>
                <a:latin typeface="Montserrat" pitchFamily="34" charset="0"/>
                <a:ea typeface="Montserrat" pitchFamily="34" charset="-122"/>
                <a:cs typeface="Montserrat" pitchFamily="34" charset="-120"/>
              </a:rPr>
              <a:t>(11), 5415-5428.</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264801" y="585073"/>
            <a:ext cx="10054709" cy="692110"/>
          </a:xfrm>
          <a:prstGeom prst="rect">
            <a:avLst/>
          </a:prstGeom>
          <a:noFill/>
          <a:ln/>
        </p:spPr>
        <p:txBody>
          <a:bodyPr wrap="none" rtlCol="0" anchor="t"/>
          <a:lstStyle/>
          <a:p>
            <a:pPr marL="0" indent="0">
              <a:lnSpc>
                <a:spcPts val="5451"/>
              </a:lnSpc>
              <a:buNone/>
            </a:pPr>
            <a:r>
              <a:rPr lang="en-US" sz="4361" b="1" dirty="0">
                <a:solidFill>
                  <a:srgbClr val="7068F4"/>
                </a:solidFill>
                <a:latin typeface="Barlow" pitchFamily="34" charset="0"/>
                <a:ea typeface="Barlow" pitchFamily="34" charset="-122"/>
                <a:cs typeface="Barlow" pitchFamily="34" charset="-120"/>
              </a:rPr>
              <a:t>Traffic Flow Forecasting Model (ASTGCN)</a:t>
            </a:r>
            <a:endParaRPr lang="en-US" sz="4361" dirty="0"/>
          </a:p>
        </p:txBody>
      </p:sp>
      <p:pic>
        <p:nvPicPr>
          <p:cNvPr id="5" name="Image 1" descr="preencoded.png"/>
          <p:cNvPicPr>
            <a:picLocks noChangeAspect="1"/>
          </p:cNvPicPr>
          <p:nvPr/>
        </p:nvPicPr>
        <p:blipFill>
          <a:blip r:embed="rId4"/>
          <a:stretch>
            <a:fillRect/>
          </a:stretch>
        </p:blipFill>
        <p:spPr>
          <a:xfrm>
            <a:off x="1264801" y="1592818"/>
            <a:ext cx="12100798" cy="3584377"/>
          </a:xfrm>
          <a:prstGeom prst="rect">
            <a:avLst/>
          </a:prstGeom>
        </p:spPr>
      </p:pic>
      <p:sp>
        <p:nvSpPr>
          <p:cNvPr id="6" name="Text 2"/>
          <p:cNvSpPr/>
          <p:nvPr/>
        </p:nvSpPr>
        <p:spPr>
          <a:xfrm>
            <a:off x="1264801" y="5413891"/>
            <a:ext cx="12100798" cy="336709"/>
          </a:xfrm>
          <a:prstGeom prst="rect">
            <a:avLst/>
          </a:prstGeom>
          <a:noFill/>
          <a:ln/>
        </p:spPr>
        <p:txBody>
          <a:bodyPr wrap="none" rtlCol="0" anchor="t"/>
          <a:lstStyle/>
          <a:p>
            <a:pPr marL="0" indent="0">
              <a:lnSpc>
                <a:spcPts val="2651"/>
              </a:lnSpc>
              <a:buNone/>
            </a:pPr>
            <a:r>
              <a:rPr lang="en-US" sz="1657" dirty="0">
                <a:solidFill>
                  <a:srgbClr val="272525"/>
                </a:solidFill>
                <a:latin typeface="Montserrat" pitchFamily="34" charset="0"/>
                <a:ea typeface="Montserrat" pitchFamily="34" charset="-122"/>
                <a:cs typeface="Montserrat" pitchFamily="34" charset="-120"/>
              </a:rPr>
              <a:t>2 major parts:</a:t>
            </a:r>
            <a:endParaRPr lang="en-US" sz="1657" dirty="0"/>
          </a:p>
        </p:txBody>
      </p:sp>
      <p:sp>
        <p:nvSpPr>
          <p:cNvPr id="7" name="Text 3"/>
          <p:cNvSpPr/>
          <p:nvPr/>
        </p:nvSpPr>
        <p:spPr>
          <a:xfrm>
            <a:off x="1601510" y="5987296"/>
            <a:ext cx="11764089" cy="336709"/>
          </a:xfrm>
          <a:prstGeom prst="rect">
            <a:avLst/>
          </a:prstGeom>
          <a:noFill/>
          <a:ln/>
        </p:spPr>
        <p:txBody>
          <a:bodyPr wrap="none" rtlCol="0" anchor="t"/>
          <a:lstStyle/>
          <a:p>
            <a:pPr marL="342900" indent="-342900" algn="l">
              <a:lnSpc>
                <a:spcPts val="2651"/>
              </a:lnSpc>
              <a:buSzPct val="100000"/>
              <a:buChar char="•"/>
            </a:pPr>
            <a:r>
              <a:rPr lang="en-US" sz="1657" dirty="0">
                <a:solidFill>
                  <a:srgbClr val="272525"/>
                </a:solidFill>
                <a:latin typeface="Montserrat" pitchFamily="34" charset="0"/>
                <a:ea typeface="Montserrat" pitchFamily="34" charset="-122"/>
                <a:cs typeface="Montserrat" pitchFamily="34" charset="-120"/>
              </a:rPr>
              <a:t>The spatial-temporal attention mechanism: capture the dynamic spatial-temporal correlations in traffic data</a:t>
            </a:r>
            <a:endParaRPr lang="en-US" sz="1657" dirty="0"/>
          </a:p>
        </p:txBody>
      </p:sp>
      <p:sp>
        <p:nvSpPr>
          <p:cNvPr id="8" name="Text 4"/>
          <p:cNvSpPr/>
          <p:nvPr/>
        </p:nvSpPr>
        <p:spPr>
          <a:xfrm>
            <a:off x="1601510" y="6397585"/>
            <a:ext cx="11764089" cy="673418"/>
          </a:xfrm>
          <a:prstGeom prst="rect">
            <a:avLst/>
          </a:prstGeom>
          <a:noFill/>
          <a:ln/>
        </p:spPr>
        <p:txBody>
          <a:bodyPr wrap="square" rtlCol="0" anchor="t"/>
          <a:lstStyle/>
          <a:p>
            <a:pPr marL="342900" indent="-342900" algn="l">
              <a:lnSpc>
                <a:spcPts val="2651"/>
              </a:lnSpc>
              <a:buSzPct val="100000"/>
              <a:buChar char="•"/>
            </a:pPr>
            <a:r>
              <a:rPr lang="en-US" sz="1657" dirty="0">
                <a:solidFill>
                  <a:srgbClr val="272525"/>
                </a:solidFill>
                <a:latin typeface="Montserrat" pitchFamily="34" charset="0"/>
                <a:ea typeface="Montserrat" pitchFamily="34" charset="-122"/>
                <a:cs typeface="Montserrat" pitchFamily="34" charset="-120"/>
              </a:rPr>
              <a:t>The spatial-temporal convolution: simultaneously employs graph convolutions to capture the spatial patterns and common standard convolutions to describe the temporal features</a:t>
            </a:r>
            <a:endParaRPr lang="en-US" sz="1657" dirty="0"/>
          </a:p>
        </p:txBody>
      </p:sp>
      <p:sp>
        <p:nvSpPr>
          <p:cNvPr id="9" name="Text 5"/>
          <p:cNvSpPr/>
          <p:nvPr/>
        </p:nvSpPr>
        <p:spPr>
          <a:xfrm>
            <a:off x="1264801" y="7307699"/>
            <a:ext cx="12100798" cy="336709"/>
          </a:xfrm>
          <a:prstGeom prst="rect">
            <a:avLst/>
          </a:prstGeom>
          <a:noFill/>
          <a:ln/>
        </p:spPr>
        <p:txBody>
          <a:bodyPr wrap="none" rtlCol="0" anchor="t"/>
          <a:lstStyle/>
          <a:p>
            <a:pPr marL="0" indent="0">
              <a:lnSpc>
                <a:spcPts val="2651"/>
              </a:lnSpc>
              <a:buNone/>
            </a:pPr>
            <a:r>
              <a:rPr lang="en-US" sz="1657" dirty="0">
                <a:solidFill>
                  <a:srgbClr val="272525"/>
                </a:solidFill>
                <a:latin typeface="Montserrat" pitchFamily="34" charset="0"/>
                <a:ea typeface="Montserrat" pitchFamily="34" charset="-122"/>
                <a:cs typeface="Montserrat" pitchFamily="34" charset="-120"/>
              </a:rPr>
              <a:t>The output are convoluted and sliced to generate the final prediction results</a:t>
            </a:r>
            <a:endParaRPr lang="en-US" sz="165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1486853"/>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Dataset (PeMS)</a:t>
            </a:r>
            <a:endParaRPr lang="en-US" sz="5116" dirty="0"/>
          </a:p>
        </p:txBody>
      </p:sp>
      <p:pic>
        <p:nvPicPr>
          <p:cNvPr id="5" name="Image 1" descr="preencoded.png"/>
          <p:cNvPicPr>
            <a:picLocks noChangeAspect="1"/>
          </p:cNvPicPr>
          <p:nvPr/>
        </p:nvPicPr>
        <p:blipFill>
          <a:blip r:embed="rId4"/>
          <a:stretch>
            <a:fillRect/>
          </a:stretch>
        </p:blipFill>
        <p:spPr>
          <a:xfrm>
            <a:off x="864037" y="2946916"/>
            <a:ext cx="5876211" cy="2916674"/>
          </a:xfrm>
          <a:prstGeom prst="rect">
            <a:avLst/>
          </a:prstGeom>
        </p:spPr>
      </p:pic>
      <p:sp>
        <p:nvSpPr>
          <p:cNvPr id="6" name="Text 2"/>
          <p:cNvSpPr/>
          <p:nvPr/>
        </p:nvSpPr>
        <p:spPr>
          <a:xfrm>
            <a:off x="8018859" y="2755583"/>
            <a:ext cx="5755124"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Montserrat" pitchFamily="34" charset="0"/>
                <a:ea typeface="Montserrat" pitchFamily="34" charset="-122"/>
                <a:cs typeface="Montserrat" pitchFamily="34" charset="-120"/>
              </a:rPr>
              <a:t>2 real-world datasets</a:t>
            </a:r>
            <a:r>
              <a:rPr lang="en-US" sz="1944" dirty="0">
                <a:solidFill>
                  <a:srgbClr val="272525"/>
                </a:solidFill>
                <a:latin typeface="Montserrat" pitchFamily="34" charset="0"/>
                <a:ea typeface="Montserrat" pitchFamily="34" charset="-122"/>
                <a:cs typeface="Montserrat" pitchFamily="34" charset="-120"/>
              </a:rPr>
              <a:t> from the Caltrans Performance Measurement System (PeMS) </a:t>
            </a:r>
            <a:endParaRPr lang="en-US" sz="1944" dirty="0"/>
          </a:p>
        </p:txBody>
      </p:sp>
      <p:sp>
        <p:nvSpPr>
          <p:cNvPr id="7" name="Text 3"/>
          <p:cNvSpPr/>
          <p:nvPr/>
        </p:nvSpPr>
        <p:spPr>
          <a:xfrm>
            <a:off x="8018859" y="3632002"/>
            <a:ext cx="5755124" cy="1185148"/>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The data was collected in real time every 30 seconds, aggregated into </a:t>
            </a:r>
            <a:r>
              <a:rPr lang="en-US" sz="1944" i="1" dirty="0">
                <a:solidFill>
                  <a:srgbClr val="272525"/>
                </a:solidFill>
                <a:latin typeface="Montserrat" pitchFamily="34" charset="0"/>
                <a:ea typeface="Montserrat" pitchFamily="34" charset="-122"/>
                <a:cs typeface="Montserrat" pitchFamily="34" charset="-120"/>
              </a:rPr>
              <a:t>every 5-minute interval</a:t>
            </a:r>
            <a:r>
              <a:rPr lang="en-US" sz="1944" dirty="0">
                <a:solidFill>
                  <a:srgbClr val="272525"/>
                </a:solidFill>
                <a:latin typeface="Montserrat" pitchFamily="34" charset="0"/>
                <a:ea typeface="Montserrat" pitchFamily="34" charset="-122"/>
                <a:cs typeface="Montserrat" pitchFamily="34" charset="-120"/>
              </a:rPr>
              <a:t> from the raw data.</a:t>
            </a:r>
            <a:endParaRPr lang="en-US" sz="1944" dirty="0"/>
          </a:p>
        </p:txBody>
      </p:sp>
      <p:sp>
        <p:nvSpPr>
          <p:cNvPr id="8" name="Text 4"/>
          <p:cNvSpPr/>
          <p:nvPr/>
        </p:nvSpPr>
        <p:spPr>
          <a:xfrm>
            <a:off x="8018859" y="4903470"/>
            <a:ext cx="5755124" cy="790099"/>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Montserrat" pitchFamily="34" charset="0"/>
                <a:ea typeface="Montserrat" pitchFamily="34" charset="-122"/>
                <a:cs typeface="Montserrat" pitchFamily="34" charset="-120"/>
              </a:rPr>
              <a:t>Features</a:t>
            </a:r>
            <a:r>
              <a:rPr lang="en-US" sz="1944" dirty="0">
                <a:solidFill>
                  <a:srgbClr val="272525"/>
                </a:solidFill>
                <a:latin typeface="Montserrat" pitchFamily="34" charset="0"/>
                <a:ea typeface="Montserrat" pitchFamily="34" charset="-122"/>
                <a:cs typeface="Montserrat" pitchFamily="34" charset="-120"/>
              </a:rPr>
              <a:t>: traffic flow, average speed, and average occupancy</a:t>
            </a:r>
            <a:endParaRPr lang="en-US" sz="1944" dirty="0"/>
          </a:p>
        </p:txBody>
      </p:sp>
      <p:sp>
        <p:nvSpPr>
          <p:cNvPr id="9" name="Text 5"/>
          <p:cNvSpPr/>
          <p:nvPr/>
        </p:nvSpPr>
        <p:spPr>
          <a:xfrm>
            <a:off x="8018859" y="5779889"/>
            <a:ext cx="5755124" cy="395049"/>
          </a:xfrm>
          <a:prstGeom prst="rect">
            <a:avLst/>
          </a:prstGeom>
          <a:noFill/>
          <a:ln/>
        </p:spPr>
        <p:txBody>
          <a:bodyPr wrap="none" rtlCol="0" anchor="t"/>
          <a:lstStyle/>
          <a:p>
            <a:pPr marL="342900" indent="-342900" algn="l">
              <a:lnSpc>
                <a:spcPts val="3110"/>
              </a:lnSpc>
              <a:buSzPct val="100000"/>
              <a:buChar char="•"/>
            </a:pPr>
            <a:r>
              <a:rPr lang="en-US" sz="1944" b="1" dirty="0">
                <a:solidFill>
                  <a:srgbClr val="272525"/>
                </a:solidFill>
                <a:latin typeface="Montserrat" pitchFamily="34" charset="0"/>
                <a:ea typeface="Montserrat" pitchFamily="34" charset="-122"/>
                <a:cs typeface="Montserrat" pitchFamily="34" charset="-120"/>
              </a:rPr>
              <a:t>Most recent</a:t>
            </a:r>
            <a:r>
              <a:rPr lang="en-US" sz="1944" dirty="0">
                <a:solidFill>
                  <a:srgbClr val="272525"/>
                </a:solidFill>
                <a:latin typeface="Montserrat" pitchFamily="34" charset="0"/>
                <a:ea typeface="Montserrat" pitchFamily="34" charset="-122"/>
                <a:cs typeface="Montserrat" pitchFamily="34" charset="-120"/>
              </a:rPr>
              <a:t>: PeMSD4 (2018)</a:t>
            </a:r>
            <a:endParaRPr lang="en-US" sz="1944" dirty="0"/>
          </a:p>
        </p:txBody>
      </p:sp>
      <p:sp>
        <p:nvSpPr>
          <p:cNvPr id="10" name="Text 6"/>
          <p:cNvSpPr/>
          <p:nvPr/>
        </p:nvSpPr>
        <p:spPr>
          <a:xfrm>
            <a:off x="8413909" y="6261259"/>
            <a:ext cx="5360075" cy="395049"/>
          </a:xfrm>
          <a:prstGeom prst="rect">
            <a:avLst/>
          </a:prstGeom>
          <a:noFill/>
          <a:ln/>
        </p:spPr>
        <p:txBody>
          <a:bodyPr wrap="none" rtlCol="0" anchor="t"/>
          <a:lstStyle/>
          <a:p>
            <a:pPr marL="685800" lvl="1"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containing </a:t>
            </a:r>
            <a:r>
              <a:rPr lang="en-US" sz="1944" i="1" dirty="0">
                <a:solidFill>
                  <a:srgbClr val="272525"/>
                </a:solidFill>
                <a:latin typeface="Montserrat" pitchFamily="34" charset="0"/>
                <a:ea typeface="Montserrat" pitchFamily="34" charset="-122"/>
                <a:cs typeface="Montserrat" pitchFamily="34" charset="-120"/>
              </a:rPr>
              <a:t>3848 detectors</a:t>
            </a:r>
            <a:r>
              <a:rPr lang="en-US" sz="1944" dirty="0">
                <a:solidFill>
                  <a:srgbClr val="272525"/>
                </a:solidFill>
                <a:latin typeface="Montserrat" pitchFamily="34" charset="0"/>
                <a:ea typeface="Montserrat" pitchFamily="34" charset="-122"/>
                <a:cs typeface="Montserrat" pitchFamily="34" charset="-120"/>
              </a:rPr>
              <a:t> on </a:t>
            </a:r>
            <a:r>
              <a:rPr lang="en-US" sz="1944" i="1" dirty="0">
                <a:solidFill>
                  <a:srgbClr val="272525"/>
                </a:solidFill>
                <a:latin typeface="Montserrat" pitchFamily="34" charset="0"/>
                <a:ea typeface="Montserrat" pitchFamily="34" charset="-122"/>
                <a:cs typeface="Montserrat" pitchFamily="34" charset="-120"/>
              </a:rPr>
              <a:t>29 roads.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EEEFF5"/>
          </a:solidFill>
          <a:ln/>
        </p:spPr>
      </p:sp>
      <p:sp>
        <p:nvSpPr>
          <p:cNvPr id="4" name="Text 1"/>
          <p:cNvSpPr/>
          <p:nvPr/>
        </p:nvSpPr>
        <p:spPr>
          <a:xfrm>
            <a:off x="824151" y="620792"/>
            <a:ext cx="5941338" cy="742593"/>
          </a:xfrm>
          <a:prstGeom prst="rect">
            <a:avLst/>
          </a:prstGeom>
          <a:noFill/>
          <a:ln/>
        </p:spPr>
        <p:txBody>
          <a:bodyPr wrap="none" rtlCol="0" anchor="t"/>
          <a:lstStyle/>
          <a:p>
            <a:pPr marL="0" indent="0">
              <a:lnSpc>
                <a:spcPts val="5848"/>
              </a:lnSpc>
              <a:buNone/>
            </a:pPr>
            <a:r>
              <a:rPr lang="en-US" sz="4678" b="1" dirty="0">
                <a:solidFill>
                  <a:srgbClr val="7068F4"/>
                </a:solidFill>
                <a:latin typeface="Barlow" pitchFamily="34" charset="0"/>
                <a:ea typeface="Barlow" pitchFamily="34" charset="-122"/>
                <a:cs typeface="Barlow" pitchFamily="34" charset="-120"/>
              </a:rPr>
              <a:t>Dataset</a:t>
            </a:r>
            <a:endParaRPr lang="en-US" sz="4678" dirty="0"/>
          </a:p>
        </p:txBody>
      </p:sp>
      <p:pic>
        <p:nvPicPr>
          <p:cNvPr id="5" name="Image 1" descr="preencoded.png"/>
          <p:cNvPicPr>
            <a:picLocks noChangeAspect="1"/>
          </p:cNvPicPr>
          <p:nvPr/>
        </p:nvPicPr>
        <p:blipFill>
          <a:blip r:embed="rId4"/>
          <a:stretch>
            <a:fillRect/>
          </a:stretch>
        </p:blipFill>
        <p:spPr>
          <a:xfrm>
            <a:off x="2918817" y="1955959"/>
            <a:ext cx="2026206" cy="2689146"/>
          </a:xfrm>
          <a:prstGeom prst="rect">
            <a:avLst/>
          </a:prstGeom>
        </p:spPr>
      </p:pic>
      <p:sp>
        <p:nvSpPr>
          <p:cNvPr id="6" name="Text 2"/>
          <p:cNvSpPr/>
          <p:nvPr/>
        </p:nvSpPr>
        <p:spPr>
          <a:xfrm>
            <a:off x="824151" y="4899065"/>
            <a:ext cx="6215539" cy="722233"/>
          </a:xfrm>
          <a:prstGeom prst="rect">
            <a:avLst/>
          </a:prstGeom>
          <a:noFill/>
          <a:ln/>
        </p:spPr>
        <p:txBody>
          <a:bodyPr wrap="square" rtlCol="0" anchor="t"/>
          <a:lstStyle/>
          <a:p>
            <a:pPr marL="0" indent="0">
              <a:lnSpc>
                <a:spcPts val="2844"/>
              </a:lnSpc>
              <a:buNone/>
            </a:pPr>
            <a:r>
              <a:rPr lang="en-US" sz="1778" b="1" dirty="0">
                <a:solidFill>
                  <a:srgbClr val="272525"/>
                </a:solidFill>
                <a:latin typeface="Montserrat" pitchFamily="34" charset="0"/>
                <a:ea typeface="Montserrat" pitchFamily="34" charset="-122"/>
                <a:cs typeface="Montserrat" pitchFamily="34" charset="-120"/>
              </a:rPr>
              <a:t>Distance file</a:t>
            </a:r>
            <a:r>
              <a:rPr lang="en-US" sz="1778" dirty="0">
                <a:solidFill>
                  <a:srgbClr val="272525"/>
                </a:solidFill>
                <a:latin typeface="Montserrat" pitchFamily="34" charset="0"/>
                <a:ea typeface="Montserrat" pitchFamily="34" charset="-122"/>
                <a:cs typeface="Montserrat" pitchFamily="34" charset="-120"/>
              </a:rPr>
              <a:t>: contains the nodes' ids and distances between traffic sensors (nodes) in the traffic network.</a:t>
            </a:r>
            <a:endParaRPr lang="en-US" sz="1778" dirty="0"/>
          </a:p>
        </p:txBody>
      </p:sp>
      <p:pic>
        <p:nvPicPr>
          <p:cNvPr id="7" name="Image 2" descr="preencoded.png"/>
          <p:cNvPicPr>
            <a:picLocks noChangeAspect="1"/>
          </p:cNvPicPr>
          <p:nvPr/>
        </p:nvPicPr>
        <p:blipFill>
          <a:blip r:embed="rId5"/>
          <a:stretch>
            <a:fillRect/>
          </a:stretch>
        </p:blipFill>
        <p:spPr>
          <a:xfrm>
            <a:off x="9532501" y="1955959"/>
            <a:ext cx="2346603" cy="2715578"/>
          </a:xfrm>
          <a:prstGeom prst="rect">
            <a:avLst/>
          </a:prstGeom>
        </p:spPr>
      </p:pic>
      <p:sp>
        <p:nvSpPr>
          <p:cNvPr id="8" name="Text 3"/>
          <p:cNvSpPr/>
          <p:nvPr/>
        </p:nvSpPr>
        <p:spPr>
          <a:xfrm>
            <a:off x="7598092" y="4925497"/>
            <a:ext cx="6215539" cy="722233"/>
          </a:xfrm>
          <a:prstGeom prst="rect">
            <a:avLst/>
          </a:prstGeom>
          <a:noFill/>
          <a:ln/>
        </p:spPr>
        <p:txBody>
          <a:bodyPr wrap="square" rtlCol="0" anchor="t"/>
          <a:lstStyle/>
          <a:p>
            <a:pPr marL="0" indent="0">
              <a:lnSpc>
                <a:spcPts val="2844"/>
              </a:lnSpc>
              <a:buNone/>
            </a:pPr>
            <a:r>
              <a:rPr lang="en-US" sz="1778" b="1" dirty="0">
                <a:solidFill>
                  <a:srgbClr val="272525"/>
                </a:solidFill>
                <a:latin typeface="Montserrat" pitchFamily="34" charset="0"/>
                <a:ea typeface="Montserrat" pitchFamily="34" charset="-122"/>
                <a:cs typeface="Montserrat" pitchFamily="34" charset="-120"/>
              </a:rPr>
              <a:t>Pems04.npz file</a:t>
            </a:r>
            <a:r>
              <a:rPr lang="en-US" sz="1778" dirty="0">
                <a:solidFill>
                  <a:srgbClr val="272525"/>
                </a:solidFill>
                <a:latin typeface="Montserrat" pitchFamily="34" charset="0"/>
                <a:ea typeface="Montserrat" pitchFamily="34" charset="-122"/>
                <a:cs typeface="Montserrat" pitchFamily="34" charset="-120"/>
              </a:rPr>
              <a:t>: contains traffic data collected from sensors over time.</a:t>
            </a:r>
            <a:endParaRPr lang="en-US" sz="1778" dirty="0"/>
          </a:p>
        </p:txBody>
      </p:sp>
      <p:sp>
        <p:nvSpPr>
          <p:cNvPr id="9" name="Text 4"/>
          <p:cNvSpPr/>
          <p:nvPr/>
        </p:nvSpPr>
        <p:spPr>
          <a:xfrm>
            <a:off x="7959209" y="5850850"/>
            <a:ext cx="5854422" cy="361117"/>
          </a:xfrm>
          <a:prstGeom prst="rect">
            <a:avLst/>
          </a:prstGeom>
          <a:noFill/>
          <a:ln/>
        </p:spPr>
        <p:txBody>
          <a:bodyPr wrap="none" rtlCol="0" anchor="t"/>
          <a:lstStyle/>
          <a:p>
            <a:pPr marL="342900" indent="-342900" algn="l">
              <a:lnSpc>
                <a:spcPts val="2844"/>
              </a:lnSpc>
              <a:buSzPct val="100000"/>
              <a:buChar char="•"/>
            </a:pPr>
            <a:r>
              <a:rPr lang="en-US" sz="1778" b="1" dirty="0">
                <a:solidFill>
                  <a:srgbClr val="272525"/>
                </a:solidFill>
                <a:latin typeface="Montserrat" pitchFamily="34" charset="0"/>
                <a:ea typeface="Montserrat" pitchFamily="34" charset="-122"/>
                <a:cs typeface="Montserrat" pitchFamily="34" charset="-120"/>
              </a:rPr>
              <a:t>Shape</a:t>
            </a:r>
            <a:r>
              <a:rPr lang="en-US" sz="1778" dirty="0">
                <a:solidFill>
                  <a:srgbClr val="272525"/>
                </a:solidFill>
                <a:latin typeface="Montserrat" pitchFamily="34" charset="0"/>
                <a:ea typeface="Montserrat" pitchFamily="34" charset="-122"/>
                <a:cs typeface="Montserrat" pitchFamily="34" charset="-120"/>
              </a:rPr>
              <a:t>: (16992, 307, 3)</a:t>
            </a:r>
            <a:endParaRPr lang="en-US" sz="1778" dirty="0"/>
          </a:p>
        </p:txBody>
      </p:sp>
      <p:sp>
        <p:nvSpPr>
          <p:cNvPr id="10" name="Text 5"/>
          <p:cNvSpPr/>
          <p:nvPr/>
        </p:nvSpPr>
        <p:spPr>
          <a:xfrm>
            <a:off x="8320445" y="6290905"/>
            <a:ext cx="5493187" cy="361117"/>
          </a:xfrm>
          <a:prstGeom prst="rect">
            <a:avLst/>
          </a:prstGeom>
          <a:noFill/>
          <a:ln/>
        </p:spPr>
        <p:txBody>
          <a:bodyPr wrap="none" rtlCol="0" anchor="t"/>
          <a:lstStyle/>
          <a:p>
            <a:pPr marL="685800" lvl="1" indent="-342900" algn="l">
              <a:lnSpc>
                <a:spcPts val="2844"/>
              </a:lnSpc>
              <a:buSzPct val="100000"/>
              <a:buChar char="•"/>
            </a:pPr>
            <a:r>
              <a:rPr lang="en-US" sz="1778" dirty="0">
                <a:solidFill>
                  <a:srgbClr val="272525"/>
                </a:solidFill>
                <a:latin typeface="Montserrat" pitchFamily="34" charset="0"/>
                <a:ea typeface="Montserrat" pitchFamily="34" charset="-122"/>
                <a:cs typeface="Montserrat" pitchFamily="34" charset="-120"/>
              </a:rPr>
              <a:t>16992: Number of </a:t>
            </a:r>
            <a:r>
              <a:rPr lang="en-US" sz="1778" i="1" dirty="0">
                <a:solidFill>
                  <a:srgbClr val="272525"/>
                </a:solidFill>
                <a:latin typeface="Montserrat" pitchFamily="34" charset="0"/>
                <a:ea typeface="Montserrat" pitchFamily="34" charset="-122"/>
                <a:cs typeface="Montserrat" pitchFamily="34" charset="-120"/>
              </a:rPr>
              <a:t>time slices/time steps</a:t>
            </a:r>
            <a:r>
              <a:rPr lang="en-US" sz="1778" dirty="0">
                <a:solidFill>
                  <a:srgbClr val="272525"/>
                </a:solidFill>
                <a:latin typeface="Montserrat" pitchFamily="34" charset="0"/>
                <a:ea typeface="Montserrat" pitchFamily="34" charset="-122"/>
                <a:cs typeface="Montserrat" pitchFamily="34" charset="-120"/>
              </a:rPr>
              <a:t>.</a:t>
            </a:r>
            <a:endParaRPr lang="en-US" sz="1778" dirty="0"/>
          </a:p>
        </p:txBody>
      </p:sp>
      <p:sp>
        <p:nvSpPr>
          <p:cNvPr id="11" name="Text 6"/>
          <p:cNvSpPr/>
          <p:nvPr/>
        </p:nvSpPr>
        <p:spPr>
          <a:xfrm>
            <a:off x="8320445" y="6730960"/>
            <a:ext cx="5493187" cy="361117"/>
          </a:xfrm>
          <a:prstGeom prst="rect">
            <a:avLst/>
          </a:prstGeom>
          <a:noFill/>
          <a:ln/>
        </p:spPr>
        <p:txBody>
          <a:bodyPr wrap="none" rtlCol="0" anchor="t"/>
          <a:lstStyle/>
          <a:p>
            <a:pPr marL="685800" lvl="1" indent="-342900" algn="l">
              <a:lnSpc>
                <a:spcPts val="2844"/>
              </a:lnSpc>
              <a:buSzPct val="100000"/>
              <a:buChar char="•"/>
            </a:pPr>
            <a:r>
              <a:rPr lang="en-US" sz="1778" dirty="0">
                <a:solidFill>
                  <a:srgbClr val="272525"/>
                </a:solidFill>
                <a:latin typeface="Montserrat" pitchFamily="34" charset="0"/>
                <a:ea typeface="Montserrat" pitchFamily="34" charset="-122"/>
                <a:cs typeface="Montserrat" pitchFamily="34" charset="-120"/>
              </a:rPr>
              <a:t>307: Number of </a:t>
            </a:r>
            <a:r>
              <a:rPr lang="en-US" sz="1778" i="1" dirty="0">
                <a:solidFill>
                  <a:srgbClr val="272525"/>
                </a:solidFill>
                <a:latin typeface="Montserrat" pitchFamily="34" charset="0"/>
                <a:ea typeface="Montserrat" pitchFamily="34" charset="-122"/>
                <a:cs typeface="Montserrat" pitchFamily="34" charset="-120"/>
              </a:rPr>
              <a:t>nodes (sensors)</a:t>
            </a:r>
            <a:endParaRPr lang="en-US" sz="1778" dirty="0"/>
          </a:p>
        </p:txBody>
      </p:sp>
      <p:sp>
        <p:nvSpPr>
          <p:cNvPr id="12" name="Text 7"/>
          <p:cNvSpPr/>
          <p:nvPr/>
        </p:nvSpPr>
        <p:spPr>
          <a:xfrm>
            <a:off x="8320445" y="7171015"/>
            <a:ext cx="5493187" cy="361117"/>
          </a:xfrm>
          <a:prstGeom prst="rect">
            <a:avLst/>
          </a:prstGeom>
          <a:noFill/>
          <a:ln/>
        </p:spPr>
        <p:txBody>
          <a:bodyPr wrap="none" rtlCol="0" anchor="t"/>
          <a:lstStyle/>
          <a:p>
            <a:pPr marL="685800" lvl="1" indent="-342900" algn="l">
              <a:lnSpc>
                <a:spcPts val="2844"/>
              </a:lnSpc>
              <a:buSzPct val="100000"/>
              <a:buChar char="•"/>
            </a:pPr>
            <a:r>
              <a:rPr lang="en-US" sz="1778" dirty="0">
                <a:solidFill>
                  <a:srgbClr val="272525"/>
                </a:solidFill>
                <a:latin typeface="Montserrat" pitchFamily="34" charset="0"/>
                <a:ea typeface="Montserrat" pitchFamily="34" charset="-122"/>
                <a:cs typeface="Montserrat" pitchFamily="34" charset="-120"/>
              </a:rPr>
              <a:t>3: Number of features for each node</a:t>
            </a:r>
            <a:endParaRPr lang="en-US" sz="177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37533"/>
          </a:xfrm>
          <a:prstGeom prst="rect">
            <a:avLst/>
          </a:prstGeom>
          <a:solidFill>
            <a:srgbClr val="EEEFF5"/>
          </a:solidFill>
          <a:ln/>
        </p:spPr>
      </p:sp>
      <p:sp>
        <p:nvSpPr>
          <p:cNvPr id="4" name="Text 1"/>
          <p:cNvSpPr/>
          <p:nvPr/>
        </p:nvSpPr>
        <p:spPr>
          <a:xfrm>
            <a:off x="1172647" y="587454"/>
            <a:ext cx="5622369" cy="702707"/>
          </a:xfrm>
          <a:prstGeom prst="rect">
            <a:avLst/>
          </a:prstGeom>
          <a:noFill/>
          <a:ln/>
        </p:spPr>
        <p:txBody>
          <a:bodyPr wrap="none" rtlCol="0" anchor="t"/>
          <a:lstStyle/>
          <a:p>
            <a:pPr marL="0" indent="0">
              <a:lnSpc>
                <a:spcPts val="5534"/>
              </a:lnSpc>
              <a:buNone/>
            </a:pPr>
            <a:r>
              <a:rPr lang="en-US" sz="4427" b="1" dirty="0">
                <a:solidFill>
                  <a:srgbClr val="7068F4"/>
                </a:solidFill>
                <a:latin typeface="Barlow" pitchFamily="34" charset="0"/>
                <a:ea typeface="Barlow" pitchFamily="34" charset="-122"/>
                <a:cs typeface="Barlow" pitchFamily="34" charset="-120"/>
              </a:rPr>
              <a:t>Data processing</a:t>
            </a:r>
            <a:endParaRPr lang="en-US" sz="4427" dirty="0"/>
          </a:p>
        </p:txBody>
      </p:sp>
      <p:pic>
        <p:nvPicPr>
          <p:cNvPr id="5" name="Image 1" descr="preencoded.png"/>
          <p:cNvPicPr>
            <a:picLocks noChangeAspect="1"/>
          </p:cNvPicPr>
          <p:nvPr/>
        </p:nvPicPr>
        <p:blipFill>
          <a:blip r:embed="rId4"/>
          <a:stretch>
            <a:fillRect/>
          </a:stretch>
        </p:blipFill>
        <p:spPr>
          <a:xfrm>
            <a:off x="1172647" y="1610558"/>
            <a:ext cx="12284988" cy="6639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860465"/>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Attention Mechanism</a:t>
            </a:r>
            <a:endParaRPr lang="en-US" sz="5116" dirty="0"/>
          </a:p>
        </p:txBody>
      </p:sp>
      <p:sp>
        <p:nvSpPr>
          <p:cNvPr id="5" name="Text 2"/>
          <p:cNvSpPr/>
          <p:nvPr/>
        </p:nvSpPr>
        <p:spPr>
          <a:xfrm>
            <a:off x="864037" y="2166342"/>
            <a:ext cx="12902327" cy="395049"/>
          </a:xfrm>
          <a:prstGeom prst="rect">
            <a:avLst/>
          </a:prstGeom>
          <a:noFill/>
          <a:ln/>
        </p:spPr>
        <p:txBody>
          <a:bodyPr wrap="non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Definition and Importance</a:t>
            </a:r>
            <a:endParaRPr lang="en-US" sz="1944" dirty="0"/>
          </a:p>
        </p:txBody>
      </p:sp>
      <p:sp>
        <p:nvSpPr>
          <p:cNvPr id="6" name="Text 3"/>
          <p:cNvSpPr/>
          <p:nvPr/>
        </p:nvSpPr>
        <p:spPr>
          <a:xfrm>
            <a:off x="1258967" y="2839045"/>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Integral to many deep learning models. </a:t>
            </a:r>
            <a:endParaRPr lang="en-US" sz="1944" dirty="0"/>
          </a:p>
        </p:txBody>
      </p:sp>
      <p:sp>
        <p:nvSpPr>
          <p:cNvPr id="7" name="Text 4"/>
          <p:cNvSpPr/>
          <p:nvPr/>
        </p:nvSpPr>
        <p:spPr>
          <a:xfrm>
            <a:off x="1258967" y="3320415"/>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Essential for tasks involving sequential or structured data. </a:t>
            </a:r>
            <a:endParaRPr lang="en-US" sz="1944" dirty="0"/>
          </a:p>
        </p:txBody>
      </p:sp>
      <p:sp>
        <p:nvSpPr>
          <p:cNvPr id="8" name="Text 5"/>
          <p:cNvSpPr/>
          <p:nvPr/>
        </p:nvSpPr>
        <p:spPr>
          <a:xfrm>
            <a:off x="864037" y="3993118"/>
            <a:ext cx="12902327" cy="395049"/>
          </a:xfrm>
          <a:prstGeom prst="rect">
            <a:avLst/>
          </a:prstGeom>
          <a:noFill/>
          <a:ln/>
        </p:spPr>
        <p:txBody>
          <a:bodyPr wrap="non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Functionality in Spatial-Temporal Models</a:t>
            </a:r>
            <a:endParaRPr lang="en-US" sz="1944" dirty="0"/>
          </a:p>
        </p:txBody>
      </p:sp>
      <p:sp>
        <p:nvSpPr>
          <p:cNvPr id="9" name="Text 6"/>
          <p:cNvSpPr/>
          <p:nvPr/>
        </p:nvSpPr>
        <p:spPr>
          <a:xfrm>
            <a:off x="1258967" y="4665821"/>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Enables concentration on the most pertinent information across space and time. </a:t>
            </a:r>
            <a:endParaRPr lang="en-US" sz="1944" dirty="0"/>
          </a:p>
        </p:txBody>
      </p:sp>
      <p:sp>
        <p:nvSpPr>
          <p:cNvPr id="10" name="Text 7"/>
          <p:cNvSpPr/>
          <p:nvPr/>
        </p:nvSpPr>
        <p:spPr>
          <a:xfrm>
            <a:off x="1258967" y="5147191"/>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Critical for capturing the complex and evolving patterns in traffic prediction. </a:t>
            </a:r>
            <a:endParaRPr lang="en-US" sz="1944" dirty="0"/>
          </a:p>
        </p:txBody>
      </p:sp>
      <p:sp>
        <p:nvSpPr>
          <p:cNvPr id="11" name="Text 8"/>
          <p:cNvSpPr/>
          <p:nvPr/>
        </p:nvSpPr>
        <p:spPr>
          <a:xfrm>
            <a:off x="864037" y="5819894"/>
            <a:ext cx="12902327" cy="395049"/>
          </a:xfrm>
          <a:prstGeom prst="rect">
            <a:avLst/>
          </a:prstGeom>
          <a:noFill/>
          <a:ln/>
        </p:spPr>
        <p:txBody>
          <a:bodyPr wrap="non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The contribution to ASTGCN</a:t>
            </a:r>
            <a:endParaRPr lang="en-US" sz="1944" dirty="0"/>
          </a:p>
        </p:txBody>
      </p:sp>
      <p:sp>
        <p:nvSpPr>
          <p:cNvPr id="12" name="Text 9"/>
          <p:cNvSpPr/>
          <p:nvPr/>
        </p:nvSpPr>
        <p:spPr>
          <a:xfrm>
            <a:off x="1258967" y="6492597"/>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Adaptively assign different weights to various inputs.</a:t>
            </a:r>
            <a:endParaRPr lang="en-US" sz="1944" dirty="0"/>
          </a:p>
        </p:txBody>
      </p:sp>
      <p:sp>
        <p:nvSpPr>
          <p:cNvPr id="13" name="Text 10"/>
          <p:cNvSpPr/>
          <p:nvPr/>
        </p:nvSpPr>
        <p:spPr>
          <a:xfrm>
            <a:off x="1258967" y="6973967"/>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Owns the dynamic weighting for capturing the nature of traffic patterns.</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864037" y="767953"/>
            <a:ext cx="6497003" cy="812125"/>
          </a:xfrm>
          <a:prstGeom prst="rect">
            <a:avLst/>
          </a:prstGeom>
          <a:noFill/>
          <a:ln/>
        </p:spPr>
        <p:txBody>
          <a:bodyPr wrap="none" rtlCol="0" anchor="t"/>
          <a:lstStyle/>
          <a:p>
            <a:pPr marL="0" indent="0">
              <a:lnSpc>
                <a:spcPts val="6395"/>
              </a:lnSpc>
              <a:buNone/>
            </a:pPr>
            <a:r>
              <a:rPr lang="en-US" sz="5116" b="1" dirty="0">
                <a:solidFill>
                  <a:srgbClr val="7068F4"/>
                </a:solidFill>
                <a:latin typeface="Barlow" pitchFamily="34" charset="0"/>
                <a:ea typeface="Barlow" pitchFamily="34" charset="-122"/>
                <a:cs typeface="Barlow" pitchFamily="34" charset="-120"/>
              </a:rPr>
              <a:t>1. Spatial attention</a:t>
            </a:r>
            <a:endParaRPr lang="en-US" sz="5116" dirty="0"/>
          </a:p>
        </p:txBody>
      </p:sp>
      <p:sp>
        <p:nvSpPr>
          <p:cNvPr id="5" name="Text 2"/>
          <p:cNvSpPr/>
          <p:nvPr/>
        </p:nvSpPr>
        <p:spPr>
          <a:xfrm>
            <a:off x="864037" y="2073831"/>
            <a:ext cx="12902327" cy="790099"/>
          </a:xfrm>
          <a:prstGeom prst="rect">
            <a:avLst/>
          </a:prstGeom>
          <a:noFill/>
          <a:ln/>
        </p:spPr>
        <p:txBody>
          <a:bodyPr wrap="squar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The spatial attention mechanism in ASTGCN</a:t>
            </a:r>
            <a:r>
              <a:rPr lang="en-US" sz="1944" dirty="0">
                <a:solidFill>
                  <a:srgbClr val="272525"/>
                </a:solidFill>
                <a:latin typeface="Montserrat" pitchFamily="34" charset="0"/>
                <a:ea typeface="Montserrat" pitchFamily="34" charset="-122"/>
                <a:cs typeface="Montserrat" pitchFamily="34" charset="-120"/>
              </a:rPr>
              <a:t> is designed to capture dynamic spatial dependencies within the traffic network. </a:t>
            </a:r>
            <a:endParaRPr lang="en-US" sz="1944" dirty="0"/>
          </a:p>
        </p:txBody>
      </p:sp>
      <p:sp>
        <p:nvSpPr>
          <p:cNvPr id="6" name="Text 3"/>
          <p:cNvSpPr/>
          <p:nvPr/>
        </p:nvSpPr>
        <p:spPr>
          <a:xfrm>
            <a:off x="864037" y="3141583"/>
            <a:ext cx="12902327" cy="395049"/>
          </a:xfrm>
          <a:prstGeom prst="rect">
            <a:avLst/>
          </a:prstGeom>
          <a:noFill/>
          <a:ln/>
        </p:spPr>
        <p:txBody>
          <a:bodyPr wrap="none" rtlCol="0" anchor="t"/>
          <a:lstStyle/>
          <a:p>
            <a:pPr marL="0" indent="0">
              <a:lnSpc>
                <a:spcPts val="3110"/>
              </a:lnSpc>
              <a:buNone/>
            </a:pPr>
            <a:r>
              <a:rPr lang="en-US" sz="1944" b="1" dirty="0">
                <a:solidFill>
                  <a:srgbClr val="272525"/>
                </a:solidFill>
                <a:latin typeface="Montserrat" pitchFamily="34" charset="0"/>
                <a:ea typeface="Montserrat" pitchFamily="34" charset="-122"/>
                <a:cs typeface="Montserrat" pitchFamily="34" charset="-120"/>
              </a:rPr>
              <a:t>The mathematical formulation of the spatial attention is:</a:t>
            </a:r>
            <a:endParaRPr lang="en-US" sz="1944" dirty="0"/>
          </a:p>
        </p:txBody>
      </p:sp>
      <p:pic>
        <p:nvPicPr>
          <p:cNvPr id="7" name="Image 1" descr="preencoded.png"/>
          <p:cNvPicPr>
            <a:picLocks noChangeAspect="1"/>
          </p:cNvPicPr>
          <p:nvPr/>
        </p:nvPicPr>
        <p:blipFill>
          <a:blip r:embed="rId4"/>
          <a:stretch>
            <a:fillRect/>
          </a:stretch>
        </p:blipFill>
        <p:spPr>
          <a:xfrm>
            <a:off x="2269212" y="3814286"/>
            <a:ext cx="10091976" cy="1049060"/>
          </a:xfrm>
          <a:prstGeom prst="rect">
            <a:avLst/>
          </a:prstGeom>
        </p:spPr>
      </p:pic>
      <p:sp>
        <p:nvSpPr>
          <p:cNvPr id="8" name="Text 4"/>
          <p:cNvSpPr/>
          <p:nvPr/>
        </p:nvSpPr>
        <p:spPr>
          <a:xfrm>
            <a:off x="1258967" y="5141000"/>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S is the spatial attention score matrix</a:t>
            </a:r>
            <a:endParaRPr lang="en-US" sz="1944" dirty="0"/>
          </a:p>
        </p:txBody>
      </p:sp>
      <p:sp>
        <p:nvSpPr>
          <p:cNvPr id="9" name="Text 5"/>
          <p:cNvSpPr/>
          <p:nvPr/>
        </p:nvSpPr>
        <p:spPr>
          <a:xfrm>
            <a:off x="1258967" y="5622369"/>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Vs, W1, W2 are learnable parameter matrices</a:t>
            </a:r>
            <a:endParaRPr lang="en-US" sz="1944" dirty="0"/>
          </a:p>
        </p:txBody>
      </p:sp>
      <p:sp>
        <p:nvSpPr>
          <p:cNvPr id="10" name="Text 6"/>
          <p:cNvSpPr/>
          <p:nvPr/>
        </p:nvSpPr>
        <p:spPr>
          <a:xfrm>
            <a:off x="1258967" y="6103739"/>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bs is a learnable bias term</a:t>
            </a:r>
            <a:endParaRPr lang="en-US" sz="1944" dirty="0"/>
          </a:p>
        </p:txBody>
      </p:sp>
      <p:sp>
        <p:nvSpPr>
          <p:cNvPr id="11" name="Text 7"/>
          <p:cNvSpPr/>
          <p:nvPr/>
        </p:nvSpPr>
        <p:spPr>
          <a:xfrm>
            <a:off x="1258967" y="6585109"/>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σ is a sigmoid activation function</a:t>
            </a:r>
            <a:endParaRPr lang="en-US" sz="1944" dirty="0"/>
          </a:p>
        </p:txBody>
      </p:sp>
      <p:sp>
        <p:nvSpPr>
          <p:cNvPr id="12" name="Text 8"/>
          <p:cNvSpPr/>
          <p:nvPr/>
        </p:nvSpPr>
        <p:spPr>
          <a:xfrm>
            <a:off x="1258967" y="7066478"/>
            <a:ext cx="12507397"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272525"/>
                </a:solidFill>
                <a:latin typeface="Montserrat" pitchFamily="34" charset="0"/>
                <a:ea typeface="Montserrat" pitchFamily="34" charset="-122"/>
                <a:cs typeface="Montserrat" pitchFamily="34" charset="-120"/>
              </a:rPr>
              <a:t>x is the input feature matrix</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2391</Words>
  <Application>Microsoft Office PowerPoint</Application>
  <PresentationFormat>Custom</PresentationFormat>
  <Paragraphs>226</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Barlow</vt:lpstr>
      <vt:lpstr>Calibri</vt:lpstr>
      <vt:lpstr>Consolas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GIA BINH NGUYEN</cp:lastModifiedBy>
  <cp:revision>2</cp:revision>
  <dcterms:created xsi:type="dcterms:W3CDTF">2024-08-04T09:19:19Z</dcterms:created>
  <dcterms:modified xsi:type="dcterms:W3CDTF">2024-08-04T09:22:17Z</dcterms:modified>
</cp:coreProperties>
</file>